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 id="2147483740" r:id="rId2"/>
    <p:sldMasterId id="2147483743" r:id="rId3"/>
  </p:sldMasterIdLst>
  <p:notesMasterIdLst>
    <p:notesMasterId r:id="rId30"/>
  </p:notesMasterIdLst>
  <p:sldIdLst>
    <p:sldId id="478" r:id="rId4"/>
    <p:sldId id="616" r:id="rId5"/>
    <p:sldId id="617" r:id="rId6"/>
    <p:sldId id="618" r:id="rId7"/>
    <p:sldId id="599" r:id="rId8"/>
    <p:sldId id="598" r:id="rId9"/>
    <p:sldId id="538" r:id="rId10"/>
    <p:sldId id="539" r:id="rId11"/>
    <p:sldId id="540" r:id="rId12"/>
    <p:sldId id="609" r:id="rId13"/>
    <p:sldId id="611" r:id="rId14"/>
    <p:sldId id="595" r:id="rId15"/>
    <p:sldId id="593" r:id="rId16"/>
    <p:sldId id="587" r:id="rId17"/>
    <p:sldId id="594" r:id="rId18"/>
    <p:sldId id="619" r:id="rId19"/>
    <p:sldId id="620" r:id="rId20"/>
    <p:sldId id="621" r:id="rId21"/>
    <p:sldId id="622" r:id="rId22"/>
    <p:sldId id="623" r:id="rId23"/>
    <p:sldId id="624" r:id="rId24"/>
    <p:sldId id="625" r:id="rId25"/>
    <p:sldId id="626" r:id="rId26"/>
    <p:sldId id="601" r:id="rId27"/>
    <p:sldId id="614" r:id="rId28"/>
    <p:sldId id="627" r:id="rId29"/>
  </p:sldIdLst>
  <p:sldSz cx="9144000" cy="6858000" type="screen4x3"/>
  <p:notesSz cx="6858000" cy="9144000"/>
  <p:defaultTextStyle>
    <a:defPPr>
      <a:defRPr lang="bg-BG"/>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Main" id="{AF522D5E-FF3F-46C6-B998-16E9C0F51279}">
          <p14:sldIdLst>
            <p14:sldId id="478"/>
            <p14:sldId id="616"/>
            <p14:sldId id="617"/>
            <p14:sldId id="618"/>
            <p14:sldId id="599"/>
            <p14:sldId id="598"/>
            <p14:sldId id="538"/>
            <p14:sldId id="539"/>
            <p14:sldId id="540"/>
            <p14:sldId id="609"/>
            <p14:sldId id="611"/>
            <p14:sldId id="595"/>
            <p14:sldId id="593"/>
            <p14:sldId id="587"/>
            <p14:sldId id="594"/>
            <p14:sldId id="619"/>
            <p14:sldId id="620"/>
            <p14:sldId id="621"/>
            <p14:sldId id="622"/>
            <p14:sldId id="623"/>
            <p14:sldId id="624"/>
            <p14:sldId id="625"/>
            <p14:sldId id="626"/>
            <p14:sldId id="601"/>
            <p14:sldId id="614"/>
            <p14:sldId id="6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CCC5E"/>
    <a:srgbClr val="FF7979"/>
    <a:srgbClr val="FFCA21"/>
    <a:srgbClr val="7A0000"/>
    <a:srgbClr val="920000"/>
    <a:srgbClr val="CDE1FF"/>
    <a:srgbClr val="3E2F00"/>
    <a:srgbClr val="FFD03B"/>
    <a:srgbClr val="2FA641"/>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4" autoAdjust="0"/>
    <p:restoredTop sz="86991" autoAdjust="0"/>
  </p:normalViewPr>
  <p:slideViewPr>
    <p:cSldViewPr>
      <p:cViewPr varScale="1">
        <p:scale>
          <a:sx n="120" d="100"/>
          <a:sy n="120" d="100"/>
        </p:scale>
        <p:origin x="-1500" y="-90"/>
      </p:cViewPr>
      <p:guideLst>
        <p:guide orient="horz" pos="2205"/>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bg-B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9CB382B6-8BD2-467F-AA53-B4D405CC8896}" type="datetimeFigureOut">
              <a:rPr lang="bg-BG"/>
              <a:pPr>
                <a:defRPr/>
              </a:pPr>
              <a:t>11.9.2014 г.</a:t>
            </a:fld>
            <a:endParaRPr lang="bg-B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bg-BG"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bg-BG"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bg-B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FADDBDE-B1B7-4D15-9AE0-51FFA4A85B27}" type="slidenum">
              <a:rPr lang="bg-BG"/>
              <a:pPr>
                <a:defRPr/>
              </a:pPr>
              <a:t>‹#›</a:t>
            </a:fld>
            <a:endParaRPr lang="bg-BG"/>
          </a:p>
        </p:txBody>
      </p:sp>
    </p:spTree>
    <p:extLst>
      <p:ext uri="{BB962C8B-B14F-4D97-AF65-F5344CB8AC3E}">
        <p14:creationId xmlns:p14="http://schemas.microsoft.com/office/powerpoint/2010/main" val="1907062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the previous talk,</a:t>
            </a:r>
            <a:r>
              <a:rPr lang="en-US" sz="1200" baseline="0" dirty="0" smtClean="0"/>
              <a:t> Jaroslav discussed the path integral formulation of light transport and demonstrated its conceptual simplicity and flexibility. </a:t>
            </a:r>
            <a:r>
              <a:rPr lang="en-US" sz="1200" dirty="0" smtClean="0"/>
              <a:t>I will now show how we can leverage this framework</a:t>
            </a:r>
            <a:r>
              <a:rPr lang="en-US" sz="1200" baseline="0" dirty="0" smtClean="0"/>
              <a:t> to seamlessly combine photon mapping and bidirectional path tracing via multiple importance sampling.</a:t>
            </a:r>
            <a:endParaRPr lang="en-US" sz="1200" dirty="0" smtClean="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a:t>
            </a:fld>
            <a:endParaRPr lang="bg-BG"/>
          </a:p>
        </p:txBody>
      </p:sp>
    </p:spTree>
    <p:extLst>
      <p:ext uri="{BB962C8B-B14F-4D97-AF65-F5344CB8AC3E}">
        <p14:creationId xmlns:p14="http://schemas.microsoft.com/office/powerpoint/2010/main" val="1254434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Bidirectional path tracing (BPT)</a:t>
                </a:r>
                <a:r>
                  <a:rPr lang="en-US" sz="1200" baseline="0" dirty="0" smtClean="0"/>
                  <a:t> </a:t>
                </a:r>
                <a:r>
                  <a:rPr lang="en-US" sz="1200" dirty="0" smtClean="0"/>
                  <a:t>connects the </a:t>
                </a:r>
                <a:r>
                  <a:rPr lang="en-US" sz="1200" noProof="0" dirty="0" smtClean="0"/>
                  <a:t>subpath</a:t>
                </a:r>
                <a:r>
                  <a:rPr lang="en-US" sz="1200" baseline="0" dirty="0" smtClean="0"/>
                  <a:t> </a:t>
                </a:r>
                <a:r>
                  <a:rPr lang="en-US" sz="1200" dirty="0" smtClean="0"/>
                  <a:t>endpoints deterministically.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Photon mapping (PM), on the other hand, extends the light subpath by sampling one more vertex </a:t>
                </a:r>
                <a:r>
                  <a:rPr lang="en-US" sz="1200" baseline="0" dirty="0" smtClean="0">
                    <a:effectLst/>
                  </a:rPr>
                  <a:t>from </a:t>
                </a:r>
                <a14:m>
                  <m:oMath xmlns:m="http://schemas.openxmlformats.org/officeDocument/2006/math">
                    <m:sSub>
                      <m:sSubPr>
                        <m:ctrlPr>
                          <a:rPr lang="en-US" sz="1400" i="1">
                            <a:latin typeface="Cambria Math"/>
                          </a:rPr>
                        </m:ctrlPr>
                      </m:sSubPr>
                      <m:e>
                        <m:r>
                          <m:rPr>
                            <m:nor/>
                          </m:rPr>
                          <a:rPr lang="en-US" sz="1400" b="1">
                            <a:latin typeface="Cambria Math"/>
                          </a:rPr>
                          <m:t>x</m:t>
                        </m:r>
                      </m:e>
                      <m:sub>
                        <m:r>
                          <a:rPr lang="en-US" sz="1400" i="1">
                            <a:latin typeface="Cambria Math"/>
                          </a:rPr>
                          <m:t>1</m:t>
                        </m:r>
                      </m:sub>
                    </m:sSub>
                  </m:oMath>
                </a14:m>
                <a:r>
                  <a:rPr lang="en-US" sz="1200" baseline="0" dirty="0" smtClean="0"/>
                  <a:t>, and makes a contribution </a:t>
                </a:r>
                <a:r>
                  <a:rPr lang="en-US" sz="1200" baseline="0" dirty="0" smtClean="0">
                    <a:effectLst/>
                  </a:rPr>
                  <a:t>if the photon hit-point </a:t>
                </a:r>
                <a14:m>
                  <m:oMath xmlns:m="http://schemas.openxmlformats.org/officeDocument/2006/math">
                    <m:sSubSup>
                      <m:sSubSupPr>
                        <m:ctrlPr>
                          <a:rPr lang="en-US" sz="1400" i="1">
                            <a:latin typeface="Cambria Math"/>
                          </a:rPr>
                        </m:ctrlPr>
                      </m:sSubSupPr>
                      <m:e>
                        <m:r>
                          <m:rPr>
                            <m:nor/>
                          </m:rPr>
                          <a:rPr lang="en-US" sz="1400" b="1">
                            <a:latin typeface="Cambria Math"/>
                          </a:rPr>
                          <m:t>x</m:t>
                        </m:r>
                      </m:e>
                      <m:sub>
                        <m:r>
                          <a:rPr lang="en-US" sz="1400" i="1">
                            <a:latin typeface="Cambria Math"/>
                          </a:rPr>
                          <m:t>2</m:t>
                        </m:r>
                      </m:sub>
                      <m:sup>
                        <m:r>
                          <a:rPr lang="en-US" sz="1400" i="1">
                            <a:latin typeface="Cambria Math"/>
                          </a:rPr>
                          <m:t>∗</m:t>
                        </m:r>
                      </m:sup>
                    </m:sSubSup>
                    <m:r>
                      <a:rPr lang="en-US" sz="1400">
                        <a:latin typeface="Cambria Math"/>
                      </a:rPr>
                      <m:t> </m:t>
                    </m:r>
                  </m:oMath>
                </a14:m>
                <a:r>
                  <a:rPr lang="en-US" sz="1200" baseline="0" dirty="0" smtClean="0">
                    <a:effectLst/>
                  </a:rPr>
                  <a:t> lies within a distance </a:t>
                </a:r>
                <a14:m>
                  <m:oMath xmlns:m="http://schemas.openxmlformats.org/officeDocument/2006/math">
                    <m:r>
                      <a:rPr lang="en-US" sz="1400" i="1">
                        <a:latin typeface="Cambria Math"/>
                      </a:rPr>
                      <m:t>𝑟</m:t>
                    </m:r>
                  </m:oMath>
                </a14:m>
                <a:r>
                  <a:rPr lang="en-US" sz="1200" baseline="0" dirty="0" smtClean="0">
                    <a:effectLst/>
                  </a:rPr>
                  <a:t> from </a:t>
                </a:r>
                <a14:m>
                  <m:oMath xmlns:m="http://schemas.openxmlformats.org/officeDocument/2006/math">
                    <m:sSub>
                      <m:sSubPr>
                        <m:ctrlPr>
                          <a:rPr lang="en-US" sz="1400" i="1">
                            <a:latin typeface="Cambria Math"/>
                          </a:rPr>
                        </m:ctrlPr>
                      </m:sSubPr>
                      <m:e>
                        <m:r>
                          <m:rPr>
                            <m:nor/>
                          </m:rPr>
                          <a:rPr lang="en-US" sz="1400" b="1">
                            <a:latin typeface="Cambria Math"/>
                          </a:rPr>
                          <m:t>x</m:t>
                        </m:r>
                      </m:e>
                      <m:sub>
                        <m:r>
                          <a:rPr lang="en-US" sz="1400" i="1">
                            <a:latin typeface="Cambria Math"/>
                          </a:rPr>
                          <m:t>2</m:t>
                        </m:r>
                      </m:sub>
                    </m:sSub>
                  </m:oMath>
                </a14:m>
                <a:r>
                  <a:rPr lang="en-GB" sz="1400" dirty="0"/>
                  <a:t>.</a:t>
                </a:r>
                <a:endParaRPr 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We call the BPT technique </a:t>
                </a:r>
                <a:r>
                  <a:rPr lang="en-US" sz="1200" i="1" dirty="0" smtClean="0"/>
                  <a:t>vertex connection</a:t>
                </a:r>
                <a:r>
                  <a:rPr lang="en-US" sz="1200" dirty="0" smtClean="0"/>
                  <a:t>. </a:t>
                </a:r>
                <a:r>
                  <a:rPr lang="en-US" sz="1200" baseline="0" dirty="0" smtClean="0"/>
                  <a:t>The PDF of the resulting full path is simply the product of the PDFs of two independently sampled subpaths.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And we can derive a similar path PDF for PM. However, we see that the two methods sample paths with a different number of vertices, and consequently their PDFs have different units. Plugging these PDF into MIS wouldn’t produce a meaningful result, because the heuristics expect all PDFs to be expressed w.r.t. the same measure. To obtain a meaningful MIS combination, we need to express these two PDFs w.r.t. the same measure.</a:t>
                </a:r>
                <a:endParaRPr lang="en-US" sz="1200" dirty="0" smtClean="0"/>
              </a:p>
            </p:txBody>
          </p:sp>
        </mc:Choice>
        <mc:Fallback xmlns="">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Bidirectional path tracing (BPT)</a:t>
                </a:r>
                <a:r>
                  <a:rPr lang="en-US" sz="1200" baseline="0" dirty="0" smtClean="0"/>
                  <a:t> </a:t>
                </a:r>
                <a:r>
                  <a:rPr lang="en-US" sz="1200" dirty="0" smtClean="0"/>
                  <a:t>connects the </a:t>
                </a:r>
                <a:r>
                  <a:rPr lang="en-US" sz="1200" noProof="0" dirty="0" smtClean="0"/>
                  <a:t>subpath</a:t>
                </a:r>
                <a:r>
                  <a:rPr lang="en-US" sz="1200" baseline="0" dirty="0" smtClean="0"/>
                  <a:t> </a:t>
                </a:r>
                <a:r>
                  <a:rPr lang="en-US" sz="1200" dirty="0" smtClean="0"/>
                  <a:t>endpoints deterministically.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Photon mapping (PM), on the other hand, extends the light subpath by sampling one more vertex </a:t>
                </a:r>
                <a:r>
                  <a:rPr lang="en-US" sz="1200" baseline="0" dirty="0" smtClean="0">
                    <a:effectLst/>
                  </a:rPr>
                  <a:t>from </a:t>
                </a:r>
                <a:r>
                  <a:rPr lang="en-US" sz="1400" b="1" i="0">
                    <a:latin typeface="Cambria Math"/>
                  </a:rPr>
                  <a:t>"x" _</a:t>
                </a:r>
                <a:r>
                  <a:rPr lang="en-US" sz="1400" i="0">
                    <a:latin typeface="Cambria Math"/>
                  </a:rPr>
                  <a:t>1</a:t>
                </a:r>
                <a:r>
                  <a:rPr lang="en-US" sz="1200" baseline="0" dirty="0" smtClean="0"/>
                  <a:t>, and </a:t>
                </a:r>
                <a:r>
                  <a:rPr lang="en-US" sz="1200" baseline="0" dirty="0" smtClean="0"/>
                  <a:t>makes a contribution </a:t>
                </a:r>
                <a:r>
                  <a:rPr lang="en-US" sz="1200" baseline="0" dirty="0" smtClean="0">
                    <a:effectLst/>
                  </a:rPr>
                  <a:t>if </a:t>
                </a:r>
                <a:r>
                  <a:rPr lang="en-US" sz="1200" baseline="0" dirty="0" smtClean="0">
                    <a:effectLst/>
                  </a:rPr>
                  <a:t>the </a:t>
                </a:r>
                <a:r>
                  <a:rPr lang="en-US" sz="1200" baseline="0" dirty="0" smtClean="0">
                    <a:effectLst/>
                  </a:rPr>
                  <a:t>photon </a:t>
                </a:r>
                <a:r>
                  <a:rPr lang="en-US" sz="1200" baseline="0" dirty="0" smtClean="0">
                    <a:effectLst/>
                  </a:rPr>
                  <a:t>hit-point </a:t>
                </a:r>
                <a:r>
                  <a:rPr lang="en-US" sz="1400" b="1" i="0">
                    <a:latin typeface="Cambria Math"/>
                  </a:rPr>
                  <a:t>"x" _</a:t>
                </a:r>
                <a:r>
                  <a:rPr lang="en-US" sz="1400" i="0">
                    <a:latin typeface="Cambria Math"/>
                  </a:rPr>
                  <a:t>2^∗  </a:t>
                </a:r>
                <a:r>
                  <a:rPr lang="en-US" sz="1200" baseline="0" dirty="0" smtClean="0">
                    <a:effectLst/>
                  </a:rPr>
                  <a:t> lies within a distance </a:t>
                </a:r>
                <a:r>
                  <a:rPr lang="en-US" sz="1400" i="0">
                    <a:latin typeface="Cambria Math"/>
                  </a:rPr>
                  <a:t>𝑟</a:t>
                </a:r>
                <a:r>
                  <a:rPr lang="en-US" sz="1200" baseline="0" dirty="0" smtClean="0">
                    <a:effectLst/>
                  </a:rPr>
                  <a:t> from </a:t>
                </a:r>
                <a:r>
                  <a:rPr lang="en-US" sz="1400" b="1" i="0">
                    <a:latin typeface="Cambria Math"/>
                  </a:rPr>
                  <a:t>"x" _</a:t>
                </a:r>
                <a:r>
                  <a:rPr lang="en-US" sz="1400" i="0">
                    <a:latin typeface="Cambria Math"/>
                  </a:rPr>
                  <a:t>2</a:t>
                </a:r>
                <a:r>
                  <a:rPr lang="en-GB" sz="1400" dirty="0"/>
                  <a:t>.</a:t>
                </a:r>
                <a:endParaRPr 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We call the BPT technique </a:t>
                </a:r>
                <a:r>
                  <a:rPr lang="en-US" sz="1200" i="1" dirty="0" smtClean="0"/>
                  <a:t>vertex connection</a:t>
                </a:r>
                <a:r>
                  <a:rPr lang="en-US" sz="1200" dirty="0" smtClean="0"/>
                  <a:t>. </a:t>
                </a:r>
                <a:r>
                  <a:rPr lang="en-US" sz="1200" baseline="0" dirty="0" smtClean="0"/>
                  <a:t>The PDF of the resulting full path is simply the product of the PDFs of two independently sampled subpaths.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And we can derive a similar path PDF for PM. However, we see that the two methods sample paths with a different number of vertices, and consequently their PDFs have different units. Plugging these PDF into MIS wouldn’t produce a meaningful result, because the heuristics expect all PDFs to be expressed w.r.t. the same measure. To obtain a meaningful MIS combination, we need to express these two PDFs w.r.t. the same measure.</a:t>
                </a:r>
                <a:endParaRPr lang="en-US" sz="1200" dirty="0" smtClean="0"/>
              </a:p>
            </p:txBody>
          </p:sp>
        </mc:Fallback>
      </mc:AlternateContent>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10</a:t>
            </a:fld>
            <a:endParaRPr lang="bg-BG"/>
          </a:p>
        </p:txBody>
      </p:sp>
    </p:spTree>
    <p:extLst>
      <p:ext uri="{BB962C8B-B14F-4D97-AF65-F5344CB8AC3E}">
        <p14:creationId xmlns:p14="http://schemas.microsoft.com/office/powerpoint/2010/main" val="532211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Hachisuka et al. [2012] express the vertex</a:t>
                </a:r>
                <a:r>
                  <a:rPr lang="en-US" baseline="0" dirty="0" smtClean="0"/>
                  <a:t> connection PDF in the higher-dimensional space of photon mapping by considering the sampling of vertex </a:t>
                </a:r>
                <a14:m>
                  <m:oMath xmlns:m="http://schemas.openxmlformats.org/officeDocument/2006/math">
                    <m:sSubSup>
                      <m:sSubSupPr>
                        <m:ctrlPr>
                          <a:rPr lang="en-US" sz="1200" i="1" smtClean="0">
                            <a:latin typeface="Cambria Math"/>
                          </a:rPr>
                        </m:ctrlPr>
                      </m:sSubSupPr>
                      <m:e>
                        <m:r>
                          <m:rPr>
                            <m:nor/>
                          </m:rPr>
                          <a:rPr lang="en-US" sz="1200" b="1">
                            <a:latin typeface="Cambria Math"/>
                          </a:rPr>
                          <m:t>x</m:t>
                        </m:r>
                      </m:e>
                      <m:sub>
                        <m:r>
                          <a:rPr lang="en-US" sz="1200" i="1">
                            <a:latin typeface="Cambria Math"/>
                          </a:rPr>
                          <m:t>2</m:t>
                        </m:r>
                      </m:sub>
                      <m:sup>
                        <m:r>
                          <a:rPr lang="en-US" sz="1200" i="1">
                            <a:latin typeface="Cambria Math"/>
                          </a:rPr>
                          <m:t>∗</m:t>
                        </m:r>
                      </m:sup>
                    </m:sSubSup>
                  </m:oMath>
                </a14:m>
                <a:r>
                  <a:rPr lang="en-US" baseline="0" dirty="0" smtClean="0"/>
                  <a:t> via a random perturbation of the eye vertex </a:t>
                </a:r>
                <a14:m>
                  <m:oMath xmlns:m="http://schemas.openxmlformats.org/officeDocument/2006/math">
                    <m:sSub>
                      <m:sSubPr>
                        <m:ctrlPr>
                          <a:rPr lang="en-US" sz="1200" i="1" smtClean="0">
                            <a:latin typeface="Cambria Math"/>
                          </a:rPr>
                        </m:ctrlPr>
                      </m:sSubPr>
                      <m:e>
                        <m:r>
                          <m:rPr>
                            <m:nor/>
                          </m:rPr>
                          <a:rPr lang="en-US" sz="1200" b="1">
                            <a:latin typeface="Cambria Math"/>
                          </a:rPr>
                          <m:t>x</m:t>
                        </m:r>
                      </m:e>
                      <m:sub>
                        <m:r>
                          <a:rPr lang="en-US" sz="1200" i="1">
                            <a:latin typeface="Cambria Math"/>
                          </a:rPr>
                          <m:t>2</m:t>
                        </m:r>
                      </m:sub>
                    </m:sSub>
                  </m:oMath>
                </a14:m>
                <a:r>
                  <a:rPr lang="en-US" baseline="0" dirty="0" smtClean="0"/>
                  <a:t> within an </a:t>
                </a:r>
                <a14:m>
                  <m:oMath xmlns:m="http://schemas.openxmlformats.org/officeDocument/2006/math">
                    <m:r>
                      <a:rPr lang="en-US" sz="1200" i="1" smtClean="0">
                        <a:latin typeface="Cambria Math"/>
                      </a:rPr>
                      <m:t>𝑟</m:t>
                    </m:r>
                  </m:oMath>
                </a14:m>
                <a:r>
                  <a:rPr lang="en-US" sz="1100" baseline="0" dirty="0" smtClean="0">
                    <a:effectLst/>
                  </a:rPr>
                  <a:t>-neighborhood.</a:t>
                </a:r>
              </a:p>
              <a:p>
                <a:endParaRPr lang="en-US" sz="1100" baseline="0" dirty="0" smtClean="0">
                  <a:effectLst/>
                </a:endParaRPr>
              </a:p>
              <a:p>
                <a:r>
                  <a:rPr lang="en-US" sz="1100" baseline="0" dirty="0" smtClean="0">
                    <a:effectLst/>
                  </a:rPr>
                  <a:t>Assuming that the surface in this neighborhood is locally flat, i.e. that the region is a disk, the PDF of </a:t>
                </a:r>
                <a14:m>
                  <m:oMath xmlns:m="http://schemas.openxmlformats.org/officeDocument/2006/math">
                    <m:sSubSup>
                      <m:sSubSupPr>
                        <m:ctrlPr>
                          <a:rPr lang="en-US" sz="1200" i="1" smtClean="0">
                            <a:latin typeface="Cambria Math"/>
                          </a:rPr>
                        </m:ctrlPr>
                      </m:sSubSupPr>
                      <m:e>
                        <m:r>
                          <m:rPr>
                            <m:nor/>
                          </m:rPr>
                          <a:rPr lang="en-US" sz="1200" b="1">
                            <a:latin typeface="Cambria Math"/>
                          </a:rPr>
                          <m:t>x</m:t>
                        </m:r>
                      </m:e>
                      <m:sub>
                        <m:r>
                          <a:rPr lang="en-US" sz="1200" i="1">
                            <a:latin typeface="Cambria Math"/>
                          </a:rPr>
                          <m:t>2</m:t>
                        </m:r>
                      </m:sub>
                      <m:sup>
                        <m:r>
                          <a:rPr lang="en-US" sz="1200" i="1">
                            <a:latin typeface="Cambria Math"/>
                          </a:rPr>
                          <m:t>∗</m:t>
                        </m:r>
                      </m:sup>
                    </m:sSubSup>
                  </m:oMath>
                </a14:m>
                <a:r>
                  <a:rPr lang="en-US" dirty="0" smtClean="0"/>
                  <a:t> is </a:t>
                </a:r>
                <a14:m>
                  <m:oMath xmlns:m="http://schemas.openxmlformats.org/officeDocument/2006/math">
                    <m:f>
                      <m:fPr>
                        <m:type m:val="skw"/>
                        <m:ctrlPr>
                          <a:rPr lang="en-US" sz="1200" i="1" smtClean="0">
                            <a:latin typeface="Cambria Math"/>
                          </a:rPr>
                        </m:ctrlPr>
                      </m:fPr>
                      <m:num>
                        <m:r>
                          <a:rPr lang="en-US" sz="1200" b="0" i="1" smtClean="0">
                            <a:latin typeface="Cambria Math"/>
                          </a:rPr>
                          <m:t>1</m:t>
                        </m:r>
                      </m:num>
                      <m:den>
                        <m:r>
                          <a:rPr lang="en-US" sz="1200" b="0" i="1" smtClean="0">
                            <a:latin typeface="Cambria Math"/>
                          </a:rPr>
                          <m:t>𝜋</m:t>
                        </m:r>
                        <m:sSup>
                          <m:sSupPr>
                            <m:ctrlPr>
                              <a:rPr lang="en-US" sz="1200" b="0" i="1" smtClean="0">
                                <a:latin typeface="Cambria Math"/>
                              </a:rPr>
                            </m:ctrlPr>
                          </m:sSupPr>
                          <m:e>
                            <m:r>
                              <a:rPr lang="en-US" sz="1200" b="0" i="1" smtClean="0">
                                <a:latin typeface="Cambria Math"/>
                              </a:rPr>
                              <m:t>𝑟</m:t>
                            </m:r>
                          </m:e>
                          <m:sup>
                            <m:r>
                              <a:rPr lang="en-US" sz="1200" b="0" i="1" smtClean="0">
                                <a:latin typeface="Cambria Math"/>
                              </a:rPr>
                              <m:t>2</m:t>
                            </m:r>
                          </m:sup>
                        </m:sSup>
                      </m:den>
                    </m:f>
                  </m:oMath>
                </a14:m>
                <a:r>
                  <a:rPr lang="en-US" dirty="0" smtClean="0"/>
                  <a:t>.</a:t>
                </a:r>
                <a:endParaRPr lang="en-US" dirty="0"/>
              </a:p>
            </p:txBody>
          </p:sp>
        </mc:Choice>
        <mc:Fallback xmlns="">
          <p:sp>
            <p:nvSpPr>
              <p:cNvPr id="3" name="Notes Placeholder 2"/>
              <p:cNvSpPr>
                <a:spLocks noGrp="1"/>
              </p:cNvSpPr>
              <p:nvPr>
                <p:ph type="body" idx="1"/>
              </p:nvPr>
            </p:nvSpPr>
            <p:spPr/>
            <p:txBody>
              <a:bodyPr/>
              <a:lstStyle/>
              <a:p>
                <a:r>
                  <a:rPr lang="en-US" dirty="0" smtClean="0"/>
                  <a:t>Hachisuka et al. [2012] express the vertex</a:t>
                </a:r>
                <a:r>
                  <a:rPr lang="en-US" baseline="0" dirty="0" smtClean="0"/>
                  <a:t> connection PDF in the higher-dimensional space of photon mapping by considering the sampling of vertex </a:t>
                </a:r>
                <a:r>
                  <a:rPr lang="en-US" sz="1200" b="1" i="0">
                    <a:latin typeface="Cambria Math"/>
                  </a:rPr>
                  <a:t>"x" </a:t>
                </a:r>
                <a:r>
                  <a:rPr lang="en-US" sz="1200" b="1" i="0" smtClean="0">
                    <a:latin typeface="Cambria Math"/>
                  </a:rPr>
                  <a:t>_</a:t>
                </a:r>
                <a:r>
                  <a:rPr lang="en-US" sz="1200" i="0">
                    <a:latin typeface="Cambria Math"/>
                  </a:rPr>
                  <a:t>2^∗</a:t>
                </a:r>
                <a:r>
                  <a:rPr lang="en-US" baseline="0" dirty="0" smtClean="0"/>
                  <a:t> via a random perturbation of the eye vertex </a:t>
                </a:r>
                <a:r>
                  <a:rPr lang="en-US" sz="1200" b="1" i="0">
                    <a:latin typeface="Cambria Math"/>
                  </a:rPr>
                  <a:t>"x" </a:t>
                </a:r>
                <a:r>
                  <a:rPr lang="en-US" sz="1200" b="1" i="0" smtClean="0">
                    <a:latin typeface="Cambria Math"/>
                  </a:rPr>
                  <a:t>_</a:t>
                </a:r>
                <a:r>
                  <a:rPr lang="en-US" sz="1200" i="0">
                    <a:latin typeface="Cambria Math"/>
                  </a:rPr>
                  <a:t>2</a:t>
                </a:r>
                <a:r>
                  <a:rPr lang="en-US" baseline="0" dirty="0" smtClean="0"/>
                  <a:t> within an </a:t>
                </a:r>
                <a:r>
                  <a:rPr lang="en-US" sz="1200" i="0" smtClean="0">
                    <a:latin typeface="Cambria Math"/>
                  </a:rPr>
                  <a:t>𝑟</a:t>
                </a:r>
                <a:r>
                  <a:rPr lang="en-US" sz="1100" baseline="0" dirty="0" smtClean="0">
                    <a:effectLst/>
                  </a:rPr>
                  <a:t>-neighborhood.</a:t>
                </a:r>
              </a:p>
              <a:p>
                <a:endParaRPr lang="en-US" sz="1100" baseline="0" dirty="0" smtClean="0">
                  <a:effectLst/>
                </a:endParaRPr>
              </a:p>
              <a:p>
                <a:r>
                  <a:rPr lang="en-US" sz="1100" baseline="0" dirty="0" smtClean="0">
                    <a:effectLst/>
                  </a:rPr>
                  <a:t>Assuming that the surface in this neighborhood is locally flat, i.e. that the region is a disk, the PDF of </a:t>
                </a:r>
                <a:r>
                  <a:rPr lang="en-US" sz="1200" b="1" i="0">
                    <a:latin typeface="Cambria Math"/>
                  </a:rPr>
                  <a:t>"x" </a:t>
                </a:r>
                <a:r>
                  <a:rPr lang="en-US" sz="1200" b="1" i="0" smtClean="0">
                    <a:latin typeface="Cambria Math"/>
                  </a:rPr>
                  <a:t>_</a:t>
                </a:r>
                <a:r>
                  <a:rPr lang="en-US" sz="1200" i="0">
                    <a:latin typeface="Cambria Math"/>
                  </a:rPr>
                  <a:t>2^∗</a:t>
                </a:r>
                <a:r>
                  <a:rPr lang="en-US" dirty="0" smtClean="0"/>
                  <a:t> is </a:t>
                </a:r>
                <a:r>
                  <a:rPr lang="en-US" sz="1200" b="0" i="0" smtClean="0">
                    <a:latin typeface="Cambria Math"/>
                  </a:rPr>
                  <a:t>1⁄(𝜋𝑟^2 )</a:t>
                </a:r>
                <a:r>
                  <a:rPr 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11</a:t>
            </a:fld>
            <a:endParaRPr lang="bg-BG"/>
          </a:p>
        </p:txBody>
      </p:sp>
    </p:spTree>
    <p:extLst>
      <p:ext uri="{BB962C8B-B14F-4D97-AF65-F5344CB8AC3E}">
        <p14:creationId xmlns:p14="http://schemas.microsoft.com/office/powerpoint/2010/main" val="1626967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92500" lnSpcReduction="20000"/>
              </a:bodyPr>
              <a:lstStyle/>
              <a:p>
                <a:r>
                  <a:rPr lang="en-US" dirty="0" smtClean="0"/>
                  <a:t>Alternatively, we can </a:t>
                </a:r>
                <a:r>
                  <a:rPr lang="en-US" baseline="0" dirty="0" smtClean="0"/>
                  <a:t>keep the vertex connection PDF in its original form, and </a:t>
                </a:r>
                <a:r>
                  <a:rPr lang="en-US" dirty="0" smtClean="0"/>
                  <a:t>express the PDF of photon mapping in the lower-dimensional</a:t>
                </a:r>
                <a:r>
                  <a:rPr lang="en-US" baseline="0" dirty="0" smtClean="0"/>
                  <a:t> space of BPT.</a:t>
                </a:r>
              </a:p>
              <a:p>
                <a:endParaRPr lang="en-US" sz="1200" baseline="0" dirty="0" smtClean="0"/>
              </a:p>
              <a:p>
                <a:r>
                  <a:rPr lang="en-GB" sz="1200" dirty="0" smtClean="0"/>
                  <a:t>To do this, we can interpret the sampling</a:t>
                </a:r>
                <a:r>
                  <a:rPr lang="en-GB" sz="1200" baseline="0" dirty="0" smtClean="0"/>
                  <a:t> process</a:t>
                </a:r>
                <a:r>
                  <a:rPr lang="en-GB" sz="1200" dirty="0" smtClean="0"/>
                  <a:t> as establishing a regular vertex connection between </a:t>
                </a:r>
                <a14:m>
                  <m:oMath xmlns:m="http://schemas.openxmlformats.org/officeDocument/2006/math">
                    <m:sSub>
                      <m:sSubPr>
                        <m:ctrlPr>
                          <a:rPr lang="en-US" sz="1200" i="1">
                            <a:latin typeface="Cambria Math"/>
                          </a:rPr>
                        </m:ctrlPr>
                      </m:sSubPr>
                      <m:e>
                        <m:r>
                          <m:rPr>
                            <m:nor/>
                          </m:rPr>
                          <a:rPr lang="en-US" sz="1200" b="1">
                            <a:latin typeface="Cambria Math"/>
                          </a:rPr>
                          <m:t>x</m:t>
                        </m:r>
                      </m:e>
                      <m:sub>
                        <m:r>
                          <a:rPr lang="en-US" sz="1200" i="1">
                            <a:latin typeface="Cambria Math"/>
                          </a:rPr>
                          <m:t>1</m:t>
                        </m:r>
                      </m:sub>
                    </m:sSub>
                  </m:oMath>
                </a14:m>
                <a:r>
                  <a:rPr lang="en-GB" sz="1200" dirty="0"/>
                  <a:t> and </a:t>
                </a:r>
                <a14:m>
                  <m:oMath xmlns:m="http://schemas.openxmlformats.org/officeDocument/2006/math">
                    <m:sSub>
                      <m:sSubPr>
                        <m:ctrlPr>
                          <a:rPr lang="en-US" sz="1200" i="1">
                            <a:latin typeface="Cambria Math"/>
                          </a:rPr>
                        </m:ctrlPr>
                      </m:sSubPr>
                      <m:e>
                        <m:r>
                          <m:rPr>
                            <m:nor/>
                          </m:rPr>
                          <a:rPr lang="en-US" sz="1200" b="1">
                            <a:latin typeface="Cambria Math"/>
                          </a:rPr>
                          <m:t>x</m:t>
                        </m:r>
                      </m:e>
                      <m:sub>
                        <m:r>
                          <a:rPr lang="en-US" sz="1200" i="1">
                            <a:latin typeface="Cambria Math"/>
                          </a:rPr>
                          <m:t>2</m:t>
                        </m:r>
                      </m:sub>
                    </m:sSub>
                  </m:oMath>
                </a14:m>
                <a:r>
                  <a:rPr lang="en-GB" sz="1200" dirty="0"/>
                  <a:t>, but conditioning its acceptance on the random event that a vertex </a:t>
                </a:r>
                <a14:m>
                  <m:oMath xmlns:m="http://schemas.openxmlformats.org/officeDocument/2006/math">
                    <m:sSubSup>
                      <m:sSubSupPr>
                        <m:ctrlPr>
                          <a:rPr lang="en-US" sz="1200" i="1">
                            <a:latin typeface="Cambria Math"/>
                          </a:rPr>
                        </m:ctrlPr>
                      </m:sSubSupPr>
                      <m:e>
                        <m:r>
                          <m:rPr>
                            <m:nor/>
                          </m:rPr>
                          <a:rPr lang="en-US" sz="1200" b="1">
                            <a:latin typeface="Cambria Math"/>
                          </a:rPr>
                          <m:t>x</m:t>
                        </m:r>
                      </m:e>
                      <m:sub>
                        <m:r>
                          <a:rPr lang="en-US" sz="1200" i="1">
                            <a:latin typeface="Cambria Math"/>
                          </a:rPr>
                          <m:t>2</m:t>
                        </m:r>
                      </m:sub>
                      <m:sup>
                        <m:r>
                          <a:rPr lang="en-US" sz="1200" i="1">
                            <a:latin typeface="Cambria Math"/>
                          </a:rPr>
                          <m:t>∗</m:t>
                        </m:r>
                      </m:sup>
                    </m:sSubSup>
                  </m:oMath>
                </a14:m>
                <a:r>
                  <a:rPr lang="en-GB" sz="1200" dirty="0"/>
                  <a:t> sampled from </a:t>
                </a:r>
                <a14:m>
                  <m:oMath xmlns:m="http://schemas.openxmlformats.org/officeDocument/2006/math">
                    <m:sSub>
                      <m:sSubPr>
                        <m:ctrlPr>
                          <a:rPr lang="en-US" sz="1200" i="1">
                            <a:latin typeface="Cambria Math"/>
                          </a:rPr>
                        </m:ctrlPr>
                      </m:sSubPr>
                      <m:e>
                        <m:r>
                          <m:rPr>
                            <m:nor/>
                          </m:rPr>
                          <a:rPr lang="en-US" sz="1200" b="1">
                            <a:latin typeface="Cambria Math"/>
                          </a:rPr>
                          <m:t>x</m:t>
                        </m:r>
                      </m:e>
                      <m:sub>
                        <m:r>
                          <a:rPr lang="en-US" sz="1200" i="1">
                            <a:latin typeface="Cambria Math"/>
                          </a:rPr>
                          <m:t>1</m:t>
                        </m:r>
                      </m:sub>
                    </m:sSub>
                  </m:oMath>
                </a14:m>
                <a:r>
                  <a:rPr lang="en-GB" sz="1200" dirty="0"/>
                  <a:t> lands within a distance </a:t>
                </a:r>
                <a14:m>
                  <m:oMath xmlns:m="http://schemas.openxmlformats.org/officeDocument/2006/math">
                    <m:r>
                      <a:rPr lang="en-US" sz="1200" i="1">
                        <a:latin typeface="Cambria Math"/>
                      </a:rPr>
                      <m:t>𝑟</m:t>
                    </m:r>
                  </m:oMath>
                </a14:m>
                <a:r>
                  <a:rPr lang="en-GB" sz="1200" dirty="0"/>
                  <a:t> to </a:t>
                </a:r>
                <a14:m>
                  <m:oMath xmlns:m="http://schemas.openxmlformats.org/officeDocument/2006/math">
                    <m:sSub>
                      <m:sSubPr>
                        <m:ctrlPr>
                          <a:rPr lang="en-US" sz="1200" i="1">
                            <a:latin typeface="Cambria Math"/>
                          </a:rPr>
                        </m:ctrlPr>
                      </m:sSubPr>
                      <m:e>
                        <m:r>
                          <m:rPr>
                            <m:nor/>
                          </m:rPr>
                          <a:rPr lang="en-US" sz="1200" b="1">
                            <a:latin typeface="Cambria Math"/>
                          </a:rPr>
                          <m:t>x</m:t>
                        </m:r>
                      </m:e>
                      <m:sub>
                        <m:r>
                          <a:rPr lang="en-US" sz="1200" i="1">
                            <a:latin typeface="Cambria Math"/>
                          </a:rPr>
                          <m:t>2</m:t>
                        </m:r>
                      </m:sub>
                    </m:sSub>
                  </m:oMath>
                </a14:m>
                <a:r>
                  <a:rPr lang="en-GB" sz="1200" dirty="0"/>
                  <a:t>. This probabilistic acceptance is </a:t>
                </a:r>
                <a:r>
                  <a:rPr lang="en-GB" sz="1200" dirty="0" smtClean="0"/>
                  <a:t>simply </a:t>
                </a:r>
                <a:r>
                  <a:rPr lang="en-GB" sz="1200" dirty="0"/>
                  <a:t>a Russian roulette </a:t>
                </a:r>
                <a:r>
                  <a:rPr lang="en-GB" sz="1200" dirty="0" smtClean="0"/>
                  <a:t>decision.</a:t>
                </a:r>
              </a:p>
              <a:p>
                <a:endParaRPr lang="en-GB" sz="1200" dirty="0" smtClean="0"/>
              </a:p>
              <a:p>
                <a:r>
                  <a:rPr lang="en-GB" sz="1200" dirty="0" smtClean="0"/>
                  <a:t>The </a:t>
                </a:r>
                <a:r>
                  <a:rPr lang="en-GB" sz="1200" dirty="0"/>
                  <a:t>full path PDF is then </a:t>
                </a:r>
                <a:r>
                  <a:rPr lang="en-GB" sz="1200" dirty="0" smtClean="0"/>
                  <a:t>the </a:t>
                </a:r>
                <a:r>
                  <a:rPr lang="en-GB" sz="1200" dirty="0"/>
                  <a:t>product of the subpath </a:t>
                </a:r>
                <a:r>
                  <a:rPr lang="en-GB" sz="1200" dirty="0" smtClean="0"/>
                  <a:t>PDFs as on the left, </a:t>
                </a:r>
                <a:r>
                  <a:rPr lang="en-GB" sz="1200" dirty="0"/>
                  <a:t>but in addition multiplied by the probability of sampling the point </a:t>
                </a:r>
                <a14:m>
                  <m:oMath xmlns:m="http://schemas.openxmlformats.org/officeDocument/2006/math">
                    <m:sSubSup>
                      <m:sSubSupPr>
                        <m:ctrlPr>
                          <a:rPr lang="en-US" sz="1200" i="1">
                            <a:latin typeface="Cambria Math"/>
                          </a:rPr>
                        </m:ctrlPr>
                      </m:sSubSupPr>
                      <m:e>
                        <m:r>
                          <m:rPr>
                            <m:nor/>
                          </m:rPr>
                          <a:rPr lang="en-US" sz="1200" b="1">
                            <a:latin typeface="Cambria Math"/>
                          </a:rPr>
                          <m:t>x</m:t>
                        </m:r>
                      </m:e>
                      <m:sub>
                        <m:r>
                          <a:rPr lang="en-US" sz="1200" i="1">
                            <a:latin typeface="Cambria Math"/>
                          </a:rPr>
                          <m:t>2</m:t>
                        </m:r>
                      </m:sub>
                      <m:sup>
                        <m:r>
                          <a:rPr lang="en-US" sz="1200" i="1">
                            <a:latin typeface="Cambria Math"/>
                          </a:rPr>
                          <m:t>∗</m:t>
                        </m:r>
                      </m:sup>
                    </m:sSubSup>
                  </m:oMath>
                </a14:m>
                <a:r>
                  <a:rPr lang="en-GB" sz="1200" dirty="0"/>
                  <a:t> within a distance </a:t>
                </a:r>
                <a14:m>
                  <m:oMath xmlns:m="http://schemas.openxmlformats.org/officeDocument/2006/math">
                    <m:r>
                      <a:rPr lang="en-US" sz="1200" i="1">
                        <a:latin typeface="Cambria Math"/>
                      </a:rPr>
                      <m:t>𝑟</m:t>
                    </m:r>
                  </m:oMath>
                </a14:m>
                <a:r>
                  <a:rPr lang="en-GB" sz="1200" dirty="0"/>
                  <a:t> of </a:t>
                </a:r>
                <a14:m>
                  <m:oMath xmlns:m="http://schemas.openxmlformats.org/officeDocument/2006/math">
                    <m:sSub>
                      <m:sSubPr>
                        <m:ctrlPr>
                          <a:rPr lang="en-US" sz="1200" i="1">
                            <a:latin typeface="Cambria Math"/>
                          </a:rPr>
                        </m:ctrlPr>
                      </m:sSubPr>
                      <m:e>
                        <m:r>
                          <m:rPr>
                            <m:nor/>
                          </m:rPr>
                          <a:rPr lang="en-US" sz="1200" b="1">
                            <a:latin typeface="Cambria Math"/>
                          </a:rPr>
                          <m:t>x</m:t>
                        </m:r>
                      </m:e>
                      <m:sub>
                        <m:r>
                          <a:rPr lang="en-US" sz="1200" i="1">
                            <a:latin typeface="Cambria Math"/>
                          </a:rPr>
                          <m:t>2</m:t>
                        </m:r>
                      </m:sub>
                    </m:sSub>
                  </m:oMath>
                </a14:m>
                <a:r>
                  <a:rPr lang="en-GB" sz="1200" dirty="0"/>
                  <a:t>. This acceptance probability is equal to the integral of the PDF of </a:t>
                </a:r>
                <a14:m>
                  <m:oMath xmlns:m="http://schemas.openxmlformats.org/officeDocument/2006/math">
                    <m:sSubSup>
                      <m:sSubSupPr>
                        <m:ctrlPr>
                          <a:rPr lang="en-US" sz="1200" i="1">
                            <a:latin typeface="Cambria Math"/>
                          </a:rPr>
                        </m:ctrlPr>
                      </m:sSubSupPr>
                      <m:e>
                        <m:r>
                          <m:rPr>
                            <m:nor/>
                          </m:rPr>
                          <a:rPr lang="en-US" sz="1200" b="1">
                            <a:latin typeface="Cambria Math"/>
                          </a:rPr>
                          <m:t>x</m:t>
                        </m:r>
                      </m:e>
                      <m:sub>
                        <m:r>
                          <a:rPr lang="en-US" sz="1200" i="1">
                            <a:latin typeface="Cambria Math"/>
                          </a:rPr>
                          <m:t>2</m:t>
                        </m:r>
                      </m:sub>
                      <m:sup>
                        <m:r>
                          <a:rPr lang="en-US" sz="1200" i="1">
                            <a:latin typeface="Cambria Math"/>
                          </a:rPr>
                          <m:t>∗</m:t>
                        </m:r>
                      </m:sup>
                    </m:sSubSup>
                  </m:oMath>
                </a14:m>
                <a:r>
                  <a:rPr lang="en-GB" sz="1200" dirty="0"/>
                  <a:t> over the </a:t>
                </a:r>
                <a14:m>
                  <m:oMath xmlns:m="http://schemas.openxmlformats.org/officeDocument/2006/math">
                    <m:r>
                      <a:rPr lang="en-US" sz="1200" i="1">
                        <a:latin typeface="Cambria Math"/>
                      </a:rPr>
                      <m:t>𝑟</m:t>
                    </m:r>
                  </m:oMath>
                </a14:m>
                <a:r>
                  <a:rPr lang="en-GB" sz="1200" dirty="0"/>
                  <a:t>-</a:t>
                </a:r>
                <a:r>
                  <a:rPr lang="en-US" sz="1200" dirty="0"/>
                  <a:t>neighborhood</a:t>
                </a:r>
                <a:r>
                  <a:rPr lang="en-GB" sz="1200" dirty="0"/>
                  <a:t> of </a:t>
                </a:r>
                <a14:m>
                  <m:oMath xmlns:m="http://schemas.openxmlformats.org/officeDocument/2006/math">
                    <m:sSub>
                      <m:sSubPr>
                        <m:ctrlPr>
                          <a:rPr lang="en-US" sz="1200" i="1">
                            <a:latin typeface="Cambria Math"/>
                          </a:rPr>
                        </m:ctrlPr>
                      </m:sSubPr>
                      <m:e>
                        <m:r>
                          <m:rPr>
                            <m:nor/>
                          </m:rPr>
                          <a:rPr lang="en-US" sz="1200" b="1">
                            <a:latin typeface="Cambria Math"/>
                          </a:rPr>
                          <m:t>x</m:t>
                        </m:r>
                      </m:e>
                      <m:sub>
                        <m:r>
                          <a:rPr lang="en-US" sz="1200" i="1">
                            <a:latin typeface="Cambria Math"/>
                          </a:rPr>
                          <m:t>1</m:t>
                        </m:r>
                      </m:sub>
                    </m:sSub>
                  </m:oMath>
                </a14:m>
                <a:r>
                  <a:rPr lang="en-GB" sz="1200" dirty="0"/>
                  <a:t>.</a:t>
                </a:r>
                <a:endParaRPr lang="en-US" sz="1100" dirty="0"/>
              </a:p>
              <a:p>
                <a:endParaRPr lang="en-US" baseline="0" dirty="0" smtClean="0"/>
              </a:p>
              <a:p>
                <a:r>
                  <a:rPr lang="en-GB" sz="1200" dirty="0" smtClean="0"/>
                  <a:t>Again, assuming that </a:t>
                </a:r>
                <a:r>
                  <a:rPr lang="en-US" sz="1200" dirty="0" smtClean="0"/>
                  <a:t>this </a:t>
                </a:r>
                <a:r>
                  <a:rPr lang="en-US" sz="1200" dirty="0"/>
                  <a:t>neighborhood</a:t>
                </a:r>
                <a:r>
                  <a:rPr lang="en-GB" sz="1200" dirty="0"/>
                  <a:t> is a disk, </a:t>
                </a:r>
                <a:r>
                  <a:rPr lang="en-GB" sz="1200" dirty="0" smtClean="0"/>
                  <a:t>and also </a:t>
                </a:r>
                <a:r>
                  <a:rPr lang="en-GB" sz="1200" dirty="0"/>
                  <a:t>that the density of </a:t>
                </a:r>
                <a14:m>
                  <m:oMath xmlns:m="http://schemas.openxmlformats.org/officeDocument/2006/math">
                    <m:sSubSup>
                      <m:sSubSupPr>
                        <m:ctrlPr>
                          <a:rPr lang="en-US" sz="1200" i="1">
                            <a:latin typeface="Cambria Math"/>
                          </a:rPr>
                        </m:ctrlPr>
                      </m:sSubSupPr>
                      <m:e>
                        <m:r>
                          <m:rPr>
                            <m:nor/>
                          </m:rPr>
                          <a:rPr lang="en-US" sz="1200" b="1">
                            <a:latin typeface="Cambria Math"/>
                          </a:rPr>
                          <m:t>x</m:t>
                        </m:r>
                      </m:e>
                      <m:sub>
                        <m:r>
                          <a:rPr lang="en-US" sz="1200" i="1">
                            <a:latin typeface="Cambria Math"/>
                          </a:rPr>
                          <m:t>2</m:t>
                        </m:r>
                      </m:sub>
                      <m:sup>
                        <m:r>
                          <a:rPr lang="en-US" sz="1200" i="1">
                            <a:latin typeface="Cambria Math"/>
                          </a:rPr>
                          <m:t>∗</m:t>
                        </m:r>
                      </m:sup>
                    </m:sSubSup>
                  </m:oMath>
                </a14:m>
                <a:r>
                  <a:rPr lang="en-GB" sz="1200" dirty="0"/>
                  <a:t> is constant inside this disc, </a:t>
                </a:r>
                <a:r>
                  <a:rPr lang="en-GB" sz="1200" dirty="0" smtClean="0"/>
                  <a:t>the </a:t>
                </a:r>
                <a:r>
                  <a:rPr lang="en-GB" sz="1200" dirty="0"/>
                  <a:t>integral can be </a:t>
                </a:r>
                <a:r>
                  <a:rPr lang="en-GB" sz="1200" dirty="0" smtClean="0"/>
                  <a:t>approximated </a:t>
                </a:r>
                <a:r>
                  <a:rPr lang="en-GB" sz="1200" dirty="0"/>
                  <a:t>by the PDF of the </a:t>
                </a:r>
                <a:r>
                  <a:rPr lang="en-GB" sz="1200" dirty="0" smtClean="0"/>
                  <a:t>actually sampled </a:t>
                </a:r>
                <a:r>
                  <a:rPr lang="en-GB" sz="1200" dirty="0"/>
                  <a:t>point </a:t>
                </a:r>
                <a14:m>
                  <m:oMath xmlns:m="http://schemas.openxmlformats.org/officeDocument/2006/math">
                    <m:sSubSup>
                      <m:sSubSupPr>
                        <m:ctrlPr>
                          <a:rPr lang="en-US" sz="1200" i="1">
                            <a:latin typeface="Cambria Math"/>
                          </a:rPr>
                        </m:ctrlPr>
                      </m:sSubSupPr>
                      <m:e>
                        <m:r>
                          <m:rPr>
                            <m:nor/>
                          </m:rPr>
                          <a:rPr lang="en-US" sz="1200" b="1">
                            <a:latin typeface="Cambria Math"/>
                          </a:rPr>
                          <m:t>x</m:t>
                        </m:r>
                      </m:e>
                      <m:sub>
                        <m:r>
                          <a:rPr lang="en-US" sz="1200" i="1">
                            <a:latin typeface="Cambria Math"/>
                          </a:rPr>
                          <m:t>2</m:t>
                        </m:r>
                      </m:sub>
                      <m:sup>
                        <m:r>
                          <a:rPr lang="en-US" sz="1200" i="1">
                            <a:latin typeface="Cambria Math"/>
                          </a:rPr>
                          <m:t>∗</m:t>
                        </m:r>
                      </m:sup>
                    </m:sSubSup>
                  </m:oMath>
                </a14:m>
                <a:r>
                  <a:rPr lang="en-GB" sz="1200" dirty="0"/>
                  <a:t>, multiplied by the disc area </a:t>
                </a:r>
                <a14:m>
                  <m:oMath xmlns:m="http://schemas.openxmlformats.org/officeDocument/2006/math">
                    <m:r>
                      <a:rPr lang="en-US" sz="1200" i="1">
                        <a:latin typeface="Cambria Math"/>
                      </a:rPr>
                      <m:t>𝜋</m:t>
                    </m:r>
                    <m:sSup>
                      <m:sSupPr>
                        <m:ctrlPr>
                          <a:rPr lang="en-US" sz="1200" i="1">
                            <a:latin typeface="Cambria Math"/>
                          </a:rPr>
                        </m:ctrlPr>
                      </m:sSupPr>
                      <m:e>
                        <m:r>
                          <a:rPr lang="en-US" sz="1200" i="1">
                            <a:latin typeface="Cambria Math"/>
                          </a:rPr>
                          <m:t>𝑟</m:t>
                        </m:r>
                      </m:e>
                      <m:sup>
                        <m:r>
                          <a:rPr lang="en-US" sz="1200" i="1">
                            <a:latin typeface="Cambria Math"/>
                          </a:rPr>
                          <m:t>2</m:t>
                        </m:r>
                      </m:sup>
                    </m:sSup>
                  </m:oMath>
                </a14:m>
                <a:r>
                  <a:rPr lang="en-GB" sz="1200" dirty="0"/>
                  <a:t>.</a:t>
                </a:r>
                <a:endParaRPr lang="en-US" sz="1200" dirty="0"/>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smtClean="0"/>
                  <a:t>We label this technique </a:t>
                </a:r>
                <a:r>
                  <a:rPr lang="en-GB" sz="1200" i="1" dirty="0" smtClean="0"/>
                  <a:t>vertex merging</a:t>
                </a:r>
                <a:r>
                  <a:rPr lang="en-GB" sz="1200" dirty="0" smtClean="0"/>
                  <a:t>, as it can be intuitively thought to weld the endpoints of the two subpaths if they lie close to each other.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smtClean="0"/>
                  <a:t>Note that while on the previous slide we had </a:t>
                </a:r>
                <a14:m>
                  <m:oMath xmlns:m="http://schemas.openxmlformats.org/officeDocument/2006/math">
                    <m:r>
                      <a:rPr lang="en-US" sz="1100" i="1" smtClean="0">
                        <a:latin typeface="Cambria Math"/>
                      </a:rPr>
                      <m:t>𝜋</m:t>
                    </m:r>
                    <m:sSup>
                      <m:sSupPr>
                        <m:ctrlPr>
                          <a:rPr lang="en-US" sz="1100" i="1">
                            <a:latin typeface="Cambria Math"/>
                          </a:rPr>
                        </m:ctrlPr>
                      </m:sSupPr>
                      <m:e>
                        <m:r>
                          <a:rPr lang="en-US" sz="1100" i="1">
                            <a:latin typeface="Cambria Math"/>
                          </a:rPr>
                          <m:t>𝑟</m:t>
                        </m:r>
                      </m:e>
                      <m:sup>
                        <m:r>
                          <a:rPr lang="en-US" sz="1100" i="1">
                            <a:latin typeface="Cambria Math"/>
                          </a:rPr>
                          <m:t>2</m:t>
                        </m:r>
                      </m:sup>
                    </m:sSup>
                  </m:oMath>
                </a14:m>
                <a:r>
                  <a:rPr lang="en-US" sz="1100" dirty="0" smtClean="0"/>
                  <a:t> in the vertex connection</a:t>
                </a:r>
                <a:r>
                  <a:rPr lang="en-US" sz="1100" baseline="0" dirty="0" smtClean="0"/>
                  <a:t> PDF </a:t>
                </a:r>
                <a:r>
                  <a:rPr lang="en-US" sz="1100" dirty="0" smtClean="0"/>
                  <a:t>denominator,</a:t>
                </a:r>
                <a:r>
                  <a:rPr lang="en-US" sz="1100" baseline="0" dirty="0" smtClean="0"/>
                  <a:t> while it appears in the nominator of the VM interpretation. </a:t>
                </a:r>
                <a:r>
                  <a:rPr lang="en-US" sz="1100" dirty="0" smtClean="0"/>
                  <a:t>In the remainder of the discussion</a:t>
                </a:r>
                <a:r>
                  <a:rPr lang="en-US" sz="1100" baseline="0" dirty="0" smtClean="0"/>
                  <a:t> I will use the vertex merging interpretation, but the final combined algorithm I will present is identical with both interpretations.</a:t>
                </a:r>
                <a:endParaRPr lang="en-US" sz="1100" dirty="0" smtClean="0"/>
              </a:p>
              <a:p>
                <a:endParaRPr lang="en-US" dirty="0"/>
              </a:p>
            </p:txBody>
          </p:sp>
        </mc:Choice>
        <mc:Fallback xmlns="">
          <p:sp>
            <p:nvSpPr>
              <p:cNvPr id="3" name="Notes Placeholder 2"/>
              <p:cNvSpPr>
                <a:spLocks noGrp="1"/>
              </p:cNvSpPr>
              <p:nvPr>
                <p:ph type="body" idx="1"/>
              </p:nvPr>
            </p:nvSpPr>
            <p:spPr/>
            <p:txBody>
              <a:bodyPr>
                <a:normAutofit fontScale="92500" lnSpcReduction="10000"/>
              </a:bodyPr>
              <a:lstStyle/>
              <a:p>
                <a:r>
                  <a:rPr lang="en-US" dirty="0" smtClean="0"/>
                  <a:t>Alternatively, we can </a:t>
                </a:r>
                <a:r>
                  <a:rPr lang="en-US" baseline="0" dirty="0" smtClean="0"/>
                  <a:t>keep the vertex connection PDF in its original form, and </a:t>
                </a:r>
                <a:r>
                  <a:rPr lang="en-US" dirty="0" smtClean="0"/>
                  <a:t>express the PDF of photon mapping in the lower-dimensional</a:t>
                </a:r>
                <a:r>
                  <a:rPr lang="en-US" baseline="0" dirty="0" smtClean="0"/>
                  <a:t> space of BPT.</a:t>
                </a:r>
              </a:p>
              <a:p>
                <a:endParaRPr lang="en-US" sz="1200" baseline="0" dirty="0" smtClean="0"/>
              </a:p>
              <a:p>
                <a:r>
                  <a:rPr lang="en-GB" sz="1200" dirty="0" smtClean="0"/>
                  <a:t>To do this, we can interpret the sampling</a:t>
                </a:r>
                <a:r>
                  <a:rPr lang="en-GB" sz="1200" baseline="0" dirty="0" smtClean="0"/>
                  <a:t> process</a:t>
                </a:r>
                <a:r>
                  <a:rPr lang="en-GB" sz="1200" dirty="0" smtClean="0"/>
                  <a:t> as establishing a regular vertex connection between </a:t>
                </a:r>
                <a:r>
                  <a:rPr lang="en-US" sz="1200" b="1" i="0">
                    <a:latin typeface="Cambria Math"/>
                  </a:rPr>
                  <a:t>"x" _</a:t>
                </a:r>
                <a:r>
                  <a:rPr lang="en-US" sz="1200" i="0">
                    <a:latin typeface="Cambria Math"/>
                  </a:rPr>
                  <a:t>1</a:t>
                </a:r>
                <a:r>
                  <a:rPr lang="en-GB" sz="1200" dirty="0"/>
                  <a:t> and </a:t>
                </a:r>
                <a:r>
                  <a:rPr lang="en-US" sz="1200" b="1" i="0">
                    <a:latin typeface="Cambria Math"/>
                  </a:rPr>
                  <a:t>"x" _</a:t>
                </a:r>
                <a:r>
                  <a:rPr lang="en-US" sz="1200" i="0">
                    <a:latin typeface="Cambria Math"/>
                  </a:rPr>
                  <a:t>2</a:t>
                </a:r>
                <a:r>
                  <a:rPr lang="en-GB" sz="1200" dirty="0"/>
                  <a:t>, but conditioning its acceptance on the random event that a vertex </a:t>
                </a:r>
                <a:r>
                  <a:rPr lang="en-US" sz="1200" b="1" i="0">
                    <a:latin typeface="Cambria Math"/>
                  </a:rPr>
                  <a:t>"x" _</a:t>
                </a:r>
                <a:r>
                  <a:rPr lang="en-US" sz="1200" i="0">
                    <a:latin typeface="Cambria Math"/>
                  </a:rPr>
                  <a:t>2^∗</a:t>
                </a:r>
                <a:r>
                  <a:rPr lang="en-GB" sz="1200" dirty="0"/>
                  <a:t> sampled from </a:t>
                </a:r>
                <a:r>
                  <a:rPr lang="en-US" sz="1200" b="1" i="0">
                    <a:latin typeface="Cambria Math"/>
                  </a:rPr>
                  <a:t>"x" _</a:t>
                </a:r>
                <a:r>
                  <a:rPr lang="en-US" sz="1200" i="0">
                    <a:latin typeface="Cambria Math"/>
                  </a:rPr>
                  <a:t>1</a:t>
                </a:r>
                <a:r>
                  <a:rPr lang="en-GB" sz="1200" dirty="0"/>
                  <a:t> lands within a distance </a:t>
                </a:r>
                <a:r>
                  <a:rPr lang="en-US" sz="1200" i="0">
                    <a:latin typeface="Cambria Math"/>
                  </a:rPr>
                  <a:t>𝑟</a:t>
                </a:r>
                <a:r>
                  <a:rPr lang="en-GB" sz="1200" dirty="0"/>
                  <a:t> to </a:t>
                </a:r>
                <a:r>
                  <a:rPr lang="en-US" sz="1200" b="1" i="0">
                    <a:latin typeface="Cambria Math"/>
                  </a:rPr>
                  <a:t>"x" _</a:t>
                </a:r>
                <a:r>
                  <a:rPr lang="en-US" sz="1200" i="0">
                    <a:latin typeface="Cambria Math"/>
                  </a:rPr>
                  <a:t>2</a:t>
                </a:r>
                <a:r>
                  <a:rPr lang="en-GB" sz="1200" dirty="0"/>
                  <a:t>. This probabilistic acceptance is </a:t>
                </a:r>
                <a:r>
                  <a:rPr lang="en-GB" sz="1200" dirty="0" smtClean="0"/>
                  <a:t>simply </a:t>
                </a:r>
                <a:r>
                  <a:rPr lang="en-GB" sz="1200" dirty="0"/>
                  <a:t>a Russian roulette </a:t>
                </a:r>
                <a:r>
                  <a:rPr lang="en-GB" sz="1200" dirty="0" smtClean="0"/>
                  <a:t>decision.</a:t>
                </a:r>
              </a:p>
              <a:p>
                <a:endParaRPr lang="en-GB" sz="1200" dirty="0" smtClean="0"/>
              </a:p>
              <a:p>
                <a:r>
                  <a:rPr lang="en-GB" sz="1200" dirty="0" smtClean="0"/>
                  <a:t>The </a:t>
                </a:r>
                <a:r>
                  <a:rPr lang="en-GB" sz="1200" dirty="0"/>
                  <a:t>full path PDF is then </a:t>
                </a:r>
                <a:r>
                  <a:rPr lang="en-GB" sz="1200" dirty="0" smtClean="0"/>
                  <a:t>the </a:t>
                </a:r>
                <a:r>
                  <a:rPr lang="en-GB" sz="1200" dirty="0"/>
                  <a:t>product of the subpath </a:t>
                </a:r>
                <a:r>
                  <a:rPr lang="en-GB" sz="1200" dirty="0" smtClean="0"/>
                  <a:t>PDFs as on the left, </a:t>
                </a:r>
                <a:r>
                  <a:rPr lang="en-GB" sz="1200" dirty="0"/>
                  <a:t>but in addition multiplied by the probability of sampling the point </a:t>
                </a:r>
                <a:r>
                  <a:rPr lang="en-US" sz="1200" b="1" i="0">
                    <a:latin typeface="Cambria Math"/>
                  </a:rPr>
                  <a:t>"x" _</a:t>
                </a:r>
                <a:r>
                  <a:rPr lang="en-US" sz="1200" i="0">
                    <a:latin typeface="Cambria Math"/>
                  </a:rPr>
                  <a:t>2^∗</a:t>
                </a:r>
                <a:r>
                  <a:rPr lang="en-GB" sz="1200" dirty="0"/>
                  <a:t> within a distance </a:t>
                </a:r>
                <a:r>
                  <a:rPr lang="en-US" sz="1200" i="0">
                    <a:latin typeface="Cambria Math"/>
                  </a:rPr>
                  <a:t>𝑟</a:t>
                </a:r>
                <a:r>
                  <a:rPr lang="en-GB" sz="1200" dirty="0"/>
                  <a:t> of </a:t>
                </a:r>
                <a:r>
                  <a:rPr lang="en-US" sz="1200" b="1" i="0">
                    <a:latin typeface="Cambria Math"/>
                  </a:rPr>
                  <a:t>"x" _</a:t>
                </a:r>
                <a:r>
                  <a:rPr lang="en-US" sz="1200" i="0">
                    <a:latin typeface="Cambria Math"/>
                  </a:rPr>
                  <a:t>2</a:t>
                </a:r>
                <a:r>
                  <a:rPr lang="en-GB" sz="1200" dirty="0"/>
                  <a:t>. This acceptance probability is equal to the integral of the PDF of </a:t>
                </a:r>
                <a:r>
                  <a:rPr lang="en-US" sz="1200" b="1" i="0">
                    <a:latin typeface="Cambria Math"/>
                  </a:rPr>
                  <a:t>"x" _</a:t>
                </a:r>
                <a:r>
                  <a:rPr lang="en-US" sz="1200" i="0">
                    <a:latin typeface="Cambria Math"/>
                  </a:rPr>
                  <a:t>2^∗</a:t>
                </a:r>
                <a:r>
                  <a:rPr lang="en-GB" sz="1200" dirty="0"/>
                  <a:t> over the </a:t>
                </a:r>
                <a:r>
                  <a:rPr lang="en-US" sz="1200" i="0">
                    <a:latin typeface="Cambria Math"/>
                  </a:rPr>
                  <a:t>𝑟</a:t>
                </a:r>
                <a:r>
                  <a:rPr lang="en-GB" sz="1200" dirty="0"/>
                  <a:t>-</a:t>
                </a:r>
                <a:r>
                  <a:rPr lang="en-US" sz="1200" dirty="0"/>
                  <a:t>neighborhood</a:t>
                </a:r>
                <a:r>
                  <a:rPr lang="en-GB" sz="1200" dirty="0"/>
                  <a:t> of </a:t>
                </a:r>
                <a:r>
                  <a:rPr lang="en-US" sz="1200" b="1" i="0">
                    <a:latin typeface="Cambria Math"/>
                  </a:rPr>
                  <a:t>"x" _</a:t>
                </a:r>
                <a:r>
                  <a:rPr lang="en-US" sz="1200" i="0">
                    <a:latin typeface="Cambria Math"/>
                  </a:rPr>
                  <a:t>1</a:t>
                </a:r>
                <a:r>
                  <a:rPr lang="en-GB" sz="1200" dirty="0"/>
                  <a:t>.</a:t>
                </a:r>
                <a:endParaRPr lang="en-US" sz="1100" dirty="0"/>
              </a:p>
              <a:p>
                <a:endParaRPr lang="en-US" baseline="0" dirty="0" smtClean="0"/>
              </a:p>
              <a:p>
                <a:r>
                  <a:rPr lang="en-GB" sz="1200" dirty="0" smtClean="0"/>
                  <a:t>Again, assuming that </a:t>
                </a:r>
                <a:r>
                  <a:rPr lang="en-US" sz="1200" dirty="0" smtClean="0"/>
                  <a:t>this </a:t>
                </a:r>
                <a:r>
                  <a:rPr lang="en-US" sz="1200" dirty="0"/>
                  <a:t>neighborhood</a:t>
                </a:r>
                <a:r>
                  <a:rPr lang="en-GB" sz="1200" dirty="0"/>
                  <a:t> is a disk, </a:t>
                </a:r>
                <a:r>
                  <a:rPr lang="en-GB" sz="1200" dirty="0" smtClean="0"/>
                  <a:t>and also </a:t>
                </a:r>
                <a:r>
                  <a:rPr lang="en-GB" sz="1200" dirty="0"/>
                  <a:t>that the density of </a:t>
                </a:r>
                <a:r>
                  <a:rPr lang="en-US" sz="1200" b="1" i="0">
                    <a:latin typeface="Cambria Math"/>
                  </a:rPr>
                  <a:t>"x" _</a:t>
                </a:r>
                <a:r>
                  <a:rPr lang="en-US" sz="1200" i="0">
                    <a:latin typeface="Cambria Math"/>
                  </a:rPr>
                  <a:t>2^∗</a:t>
                </a:r>
                <a:r>
                  <a:rPr lang="en-GB" sz="1200" dirty="0"/>
                  <a:t> is constant inside this disc, </a:t>
                </a:r>
                <a:r>
                  <a:rPr lang="en-GB" sz="1200" dirty="0" smtClean="0"/>
                  <a:t>the </a:t>
                </a:r>
                <a:r>
                  <a:rPr lang="en-GB" sz="1200" dirty="0"/>
                  <a:t>integral can be </a:t>
                </a:r>
                <a:r>
                  <a:rPr lang="en-GB" sz="1200" dirty="0" smtClean="0"/>
                  <a:t>approximated </a:t>
                </a:r>
                <a:r>
                  <a:rPr lang="en-GB" sz="1200" dirty="0"/>
                  <a:t>by the PDF of the </a:t>
                </a:r>
                <a:r>
                  <a:rPr lang="en-GB" sz="1200" dirty="0" smtClean="0"/>
                  <a:t>actually sampled </a:t>
                </a:r>
                <a:r>
                  <a:rPr lang="en-GB" sz="1200" dirty="0"/>
                  <a:t>point </a:t>
                </a:r>
                <a:r>
                  <a:rPr lang="en-US" sz="1200" b="1" i="0">
                    <a:latin typeface="Cambria Math"/>
                  </a:rPr>
                  <a:t>"x" _</a:t>
                </a:r>
                <a:r>
                  <a:rPr lang="en-US" sz="1200" i="0">
                    <a:latin typeface="Cambria Math"/>
                  </a:rPr>
                  <a:t>2^∗</a:t>
                </a:r>
                <a:r>
                  <a:rPr lang="en-GB" sz="1200" dirty="0"/>
                  <a:t>, multiplied by the disc area </a:t>
                </a:r>
                <a:r>
                  <a:rPr lang="en-US" sz="1200" i="0">
                    <a:latin typeface="Cambria Math"/>
                  </a:rPr>
                  <a:t>𝜋𝑟^2</a:t>
                </a:r>
                <a:r>
                  <a:rPr lang="en-GB" sz="1200" dirty="0"/>
                  <a:t>.</a:t>
                </a:r>
                <a:endParaRPr lang="en-US" sz="1200" dirty="0"/>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smtClean="0"/>
                  <a:t>We label this technique </a:t>
                </a:r>
                <a:r>
                  <a:rPr lang="en-GB" sz="1200" i="1" dirty="0" smtClean="0"/>
                  <a:t>vertex merging</a:t>
                </a:r>
                <a:r>
                  <a:rPr lang="en-GB" sz="1200" dirty="0" smtClean="0"/>
                  <a:t>, as it can be intuitively thought to weld the endpoints of the two subpaths if they lie close to each other.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smtClean="0"/>
                  <a:t>Note that while on the previous slide we had </a:t>
                </a:r>
                <a:r>
                  <a:rPr lang="en-US" sz="1100" i="0" smtClean="0">
                    <a:latin typeface="Cambria Math"/>
                  </a:rPr>
                  <a:t>𝜋</a:t>
                </a:r>
                <a:r>
                  <a:rPr lang="en-US" sz="1100" i="0">
                    <a:latin typeface="Cambria Math"/>
                  </a:rPr>
                  <a:t>𝑟^2</a:t>
                </a:r>
                <a:r>
                  <a:rPr lang="en-US" sz="1100" dirty="0" smtClean="0"/>
                  <a:t> in the vertex connection</a:t>
                </a:r>
                <a:r>
                  <a:rPr lang="en-US" sz="1100" baseline="0" dirty="0" smtClean="0"/>
                  <a:t> PDF </a:t>
                </a:r>
                <a:r>
                  <a:rPr lang="en-US" sz="1100" dirty="0" smtClean="0"/>
                  <a:t>denominator,</a:t>
                </a:r>
                <a:r>
                  <a:rPr lang="en-US" sz="1100" baseline="0" dirty="0" smtClean="0"/>
                  <a:t> while it appears in the nominator of the VM interpretation. </a:t>
                </a:r>
                <a:r>
                  <a:rPr lang="en-US" sz="1100" dirty="0" smtClean="0"/>
                  <a:t>In the remainder of the discussion</a:t>
                </a:r>
                <a:r>
                  <a:rPr lang="en-US" sz="1100" baseline="0" dirty="0" smtClean="0"/>
                  <a:t> I will use the vertex merging interpretation, but the final combined algorithm I will present is identical with both interpretations.</a:t>
                </a:r>
                <a:endParaRPr lang="en-US" sz="1100" dirty="0" smtClean="0"/>
              </a:p>
              <a:p>
                <a:endParaRPr lang="en-US" dirty="0"/>
              </a:p>
            </p:txBody>
          </p:sp>
        </mc:Fallback>
      </mc:AlternateContent>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12</a:t>
            </a:fld>
            <a:endParaRPr lang="bg-BG"/>
          </a:p>
        </p:txBody>
      </p:sp>
    </p:spTree>
    <p:extLst>
      <p:ext uri="{BB962C8B-B14F-4D97-AF65-F5344CB8AC3E}">
        <p14:creationId xmlns:p14="http://schemas.microsoft.com/office/powerpoint/2010/main" val="2237968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sz="1200" dirty="0" smtClean="0"/>
              <a:t>Now</a:t>
            </a:r>
            <a:r>
              <a:rPr lang="en-US" sz="1200" baseline="0" dirty="0" smtClean="0"/>
              <a:t> that we </a:t>
            </a:r>
            <a:r>
              <a:rPr lang="en-US" sz="1200" dirty="0" smtClean="0"/>
              <a:t>have </a:t>
            </a:r>
            <a:r>
              <a:rPr lang="en-US" sz="1200" baseline="0" dirty="0" smtClean="0"/>
              <a:t>formulated the vertex merging path sampling technique, we can put it side by side with the already available techniques in BPT. There are two ways to sample a length-4 path unidirectionally, and four ways to sample it via vertex connection. Vertex merging adds five new ways to sample the path, corresponding to merging at the five individual path vertices. In practice, we can avoid merging at the light source and the camera, as directly evaluating emission and sensitivity is usually cheap.</a:t>
            </a:r>
          </a:p>
          <a:p>
            <a:pPr defTabSz="990752">
              <a:defRPr/>
            </a:pPr>
            <a:endParaRPr lang="en-US" sz="1200" baseline="0" dirty="0" smtClean="0"/>
          </a:p>
          <a:p>
            <a:pPr defTabSz="990752">
              <a:defRPr/>
            </a:pPr>
            <a:r>
              <a:rPr lang="en-US" sz="1200" baseline="0" dirty="0" smtClean="0"/>
              <a:t>But with so many ways to sample the same light transport path, a question naturally arises: which technique is the most efficient for what types of paths?</a:t>
            </a:r>
            <a:endParaRPr lang="en-US" sz="1200" dirty="0" smtClean="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13</a:t>
            </a:fld>
            <a:endParaRPr lang="bg-BG"/>
          </a:p>
        </p:txBody>
      </p:sp>
    </p:spTree>
    <p:extLst>
      <p:ext uri="{BB962C8B-B14F-4D97-AF65-F5344CB8AC3E}">
        <p14:creationId xmlns:p14="http://schemas.microsoft.com/office/powerpoint/2010/main" val="4042139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85000" lnSpcReduction="10000"/>
              </a:bodyPr>
              <a:lstStyle/>
              <a:p>
                <a:r>
                  <a:rPr lang="en-US" sz="1200" dirty="0" smtClean="0"/>
                  <a:t>To answer this question, let</a:t>
                </a:r>
                <a:r>
                  <a:rPr lang="en-US" sz="1200" baseline="0" dirty="0" smtClean="0"/>
                  <a:t> us</a:t>
                </a:r>
                <a:r>
                  <a:rPr lang="en-US" sz="1200" dirty="0" smtClean="0"/>
                  <a:t> first take a look at</a:t>
                </a:r>
                <a:r>
                  <a:rPr lang="en-US" sz="1200" baseline="0" dirty="0" smtClean="0"/>
                  <a:t> specular-diffuse-specular (SDS) paths. Here, bidirectional path tracing can only rely on unidirectional sampling: it traces a path from the camera hoping to randomly hit the light source. With vertex merging, we can trace one light and one camera subpath, and merge their endpoints on the diffuse surface.</a:t>
                </a:r>
              </a:p>
              <a:p>
                <a:endParaRPr lang="en-US" sz="1200" baseline="0" dirty="0" smtClean="0"/>
              </a:p>
              <a:p>
                <a:r>
                  <a:rPr lang="en-US" sz="1200" baseline="0" dirty="0" smtClean="0"/>
                  <a:t>It can be shown that if the light source and the merging disk have the same area </a:t>
                </a:r>
                <a14:m>
                  <m:oMath xmlns:m="http://schemas.openxmlformats.org/officeDocument/2006/math">
                    <m:r>
                      <a:rPr lang="en-US" sz="1200" i="1">
                        <a:latin typeface="Cambria Math"/>
                      </a:rPr>
                      <m:t>𝐴</m:t>
                    </m:r>
                  </m:oMath>
                </a14:m>
                <a:r>
                  <a:rPr lang="en-US" sz="1200" baseline="0" dirty="0" smtClean="0"/>
                  <a:t>, then unidirectional sampling and vertex merging sample paths with roughly the same probability density. This means that we should expect the two techniques to perform similarly in terms of rendering quality. </a:t>
                </a:r>
              </a:p>
              <a:p>
                <a:endParaRPr lang="en-US" sz="1200" baseline="0" dirty="0" smtClean="0"/>
              </a:p>
              <a:p>
                <a:r>
                  <a:rPr lang="en-US" sz="1200" baseline="0" dirty="0" smtClean="0"/>
                  <a:t>We render these two images progressively, sampling one full path per pixel per iteration. For the left image we trace paths from the camera until they hit the light. For image on the right, we trace subpaths from both ends, and merge their endpoints if they lie within a distance </a:t>
                </a:r>
                <a14:m>
                  <m:oMath xmlns:m="http://schemas.openxmlformats.org/officeDocument/2006/math">
                    <m:r>
                      <a:rPr lang="en-US" sz="1200" i="1">
                        <a:latin typeface="Cambria Math"/>
                      </a:rPr>
                      <m:t>𝑟</m:t>
                    </m:r>
                    <m:r>
                      <a:rPr lang="en-US" sz="1200" i="1">
                        <a:latin typeface="Cambria Math"/>
                      </a:rPr>
                      <m:t>=</m:t>
                    </m:r>
                    <m:rad>
                      <m:radPr>
                        <m:degHide m:val="on"/>
                        <m:ctrlPr>
                          <a:rPr lang="en-US" sz="1200" i="1">
                            <a:latin typeface="Cambria Math"/>
                          </a:rPr>
                        </m:ctrlPr>
                      </m:radPr>
                      <m:deg/>
                      <m:e>
                        <m:r>
                          <a:rPr lang="en-US" sz="1200" i="1">
                            <a:latin typeface="Cambria Math"/>
                          </a:rPr>
                          <m:t>𝐴</m:t>
                        </m:r>
                        <m:r>
                          <a:rPr lang="en-US" sz="1200" i="1">
                            <a:latin typeface="Cambria Math"/>
                          </a:rPr>
                          <m:t>/</m:t>
                        </m:r>
                        <m:r>
                          <a:rPr lang="en-US" sz="1200" i="1">
                            <a:latin typeface="Cambria Math"/>
                          </a:rPr>
                          <m:t>𝜋</m:t>
                        </m:r>
                      </m:e>
                    </m:rad>
                  </m:oMath>
                </a14:m>
                <a:r>
                  <a:rPr lang="en-US" sz="1200" dirty="0" smtClean="0"/>
                  <a:t> from each other. Both images look equally noisy, even after sampling 10,000</a:t>
                </a:r>
                <a:r>
                  <a:rPr lang="en-US" sz="1200" baseline="0" dirty="0" smtClean="0"/>
                  <a:t> paths per pixel. This confirms that vertex merging, and thus photon mapping, is </a:t>
                </a:r>
                <a:r>
                  <a:rPr lang="en-US" sz="1200" i="1" baseline="0" dirty="0" smtClean="0"/>
                  <a:t>not</a:t>
                </a:r>
                <a:r>
                  <a:rPr lang="en-US" sz="1200" baseline="0" dirty="0" smtClean="0"/>
                  <a:t> an intrinsically more robust sampling technique for SDS paths than unidirectional sampling.</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However, the strength of vertex merging is computational efficiency – we can very efficiently reuse the light subpaths traced for </a:t>
                </a:r>
                <a:r>
                  <a:rPr lang="en-US" sz="1200" i="1" baseline="0" dirty="0" smtClean="0"/>
                  <a:t>all</a:t>
                </a:r>
                <a:r>
                  <a:rPr lang="en-US" sz="1200" baseline="0" dirty="0" smtClean="0"/>
                  <a:t> pixels at the cost of a single range search query. This allows us to quickly construct orders of magnitude more light transport estimators from the same sampling data, with a minimal computational overhead, resulting in a substantial quality improvement.</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For all these three images we have traced roughly the same number of rays, and the only difference between the one in the center and the one on the right is that the for right image we have enabled path reuse, by storing, and looking up, the light subpath vertices in a photon map at every rendering iteration.</a:t>
                </a:r>
                <a:endParaRPr lang="en-US" sz="1200" dirty="0" smtClean="0"/>
              </a:p>
            </p:txBody>
          </p:sp>
        </mc:Choice>
        <mc:Fallback xmlns="">
          <p:sp>
            <p:nvSpPr>
              <p:cNvPr id="3" name="Notes Placeholder 2"/>
              <p:cNvSpPr>
                <a:spLocks noGrp="1"/>
              </p:cNvSpPr>
              <p:nvPr>
                <p:ph type="body" idx="1"/>
              </p:nvPr>
            </p:nvSpPr>
            <p:spPr/>
            <p:txBody>
              <a:bodyPr>
                <a:normAutofit fontScale="92500" lnSpcReduction="10000"/>
              </a:bodyPr>
              <a:lstStyle/>
              <a:p>
                <a:r>
                  <a:rPr lang="en-US" sz="1200" dirty="0" smtClean="0"/>
                  <a:t>To answer this question, let</a:t>
                </a:r>
                <a:r>
                  <a:rPr lang="en-US" sz="1200" baseline="0" dirty="0" smtClean="0"/>
                  <a:t> us</a:t>
                </a:r>
                <a:r>
                  <a:rPr lang="en-US" sz="1200" dirty="0" smtClean="0"/>
                  <a:t> first take a look at</a:t>
                </a:r>
                <a:r>
                  <a:rPr lang="en-US" sz="1200" baseline="0" dirty="0" smtClean="0"/>
                  <a:t> specular-diffuse-specular (SDS) paths. Here, bidirectional path tracing can only rely on unidirectional sampling: it traces a path from the camera hoping to randomly hit the light source. With vertex merging, we can trace one light and one camera subpath, and merge their endpoints on the diffuse surface.</a:t>
                </a:r>
              </a:p>
              <a:p>
                <a:endParaRPr lang="en-US" sz="1200" baseline="0" dirty="0" smtClean="0"/>
              </a:p>
              <a:p>
                <a:r>
                  <a:rPr lang="en-US" sz="1200" baseline="0" dirty="0" smtClean="0"/>
                  <a:t>It can be shown that if the light source and the merging disk have the same area </a:t>
                </a:r>
                <a:r>
                  <a:rPr lang="en-US" sz="1200" i="0">
                    <a:latin typeface="Cambria Math"/>
                  </a:rPr>
                  <a:t>𝐴</a:t>
                </a:r>
                <a:r>
                  <a:rPr lang="en-US" sz="1200" baseline="0" dirty="0" smtClean="0"/>
                  <a:t>, then unidirectional sampling and vertex merging sample paths with roughly the same probability density. This means that we should expect the two techniques to perform similarly in terms of rendering quality. </a:t>
                </a:r>
              </a:p>
              <a:p>
                <a:endParaRPr lang="en-US" sz="1200" baseline="0" dirty="0" smtClean="0"/>
              </a:p>
              <a:p>
                <a:r>
                  <a:rPr lang="en-US" sz="1200" baseline="0" dirty="0" smtClean="0"/>
                  <a:t>We render these two images progressively, sampling one full path per pixel per iteration. For the left image we trace paths from the camera until they hit the light. For image on the right, we trace subpaths from both ends, and merge their endpoints if they lie within a distance </a:t>
                </a:r>
                <a:r>
                  <a:rPr lang="en-US" sz="1200" i="0">
                    <a:latin typeface="Cambria Math"/>
                  </a:rPr>
                  <a:t>𝑟=√(𝐴/𝜋)</a:t>
                </a:r>
                <a:r>
                  <a:rPr lang="en-US" sz="1200" dirty="0" smtClean="0"/>
                  <a:t> from each other. Both images look equally noisy, even after sampling 10,000</a:t>
                </a:r>
                <a:r>
                  <a:rPr lang="en-US" sz="1200" baseline="0" dirty="0" smtClean="0"/>
                  <a:t> paths per pixel. This confirms that vertex merging, and thus photon mapping, is </a:t>
                </a:r>
                <a:r>
                  <a:rPr lang="en-US" sz="1200" i="1" baseline="0" dirty="0" smtClean="0"/>
                  <a:t>not</a:t>
                </a:r>
                <a:r>
                  <a:rPr lang="en-US" sz="1200" baseline="0" dirty="0" smtClean="0"/>
                  <a:t> an intrinsically more robust sampling technique for SDS paths than unidirectional sampling.</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However, the strength of vertex merging is computational efficiency – we can very efficiently reuse the light subpaths traced for </a:t>
                </a:r>
                <a:r>
                  <a:rPr lang="en-US" sz="1200" i="1" baseline="0" dirty="0" smtClean="0"/>
                  <a:t>all</a:t>
                </a:r>
                <a:r>
                  <a:rPr lang="en-US" sz="1200" baseline="0" dirty="0" smtClean="0"/>
                  <a:t> pixels at the cost of a single range search query. This allows us to quickly construct orders of magnitude more light transport estimators from the same sampling data, with a minimal computational overhead, resulting in a substantial quality improvement.</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For all these three images we have traced roughly the same number of rays, and the only difference between the one in the center and the one on the right is that the for right image we have enabled path reuse, by storing, and looking up, the light subpath vertices in a photon map at every rendering iteration.</a:t>
                </a:r>
                <a:endParaRPr lang="en-US" sz="1200" dirty="0" smtClean="0"/>
              </a:p>
            </p:txBody>
          </p:sp>
        </mc:Fallback>
      </mc:AlternateContent>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14</a:t>
            </a:fld>
            <a:endParaRPr lang="bg-BG"/>
          </a:p>
        </p:txBody>
      </p:sp>
    </p:spTree>
    <p:extLst>
      <p:ext uri="{BB962C8B-B14F-4D97-AF65-F5344CB8AC3E}">
        <p14:creationId xmlns:p14="http://schemas.microsoft.com/office/powerpoint/2010/main" val="3637065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dirty="0" smtClean="0"/>
              <a:t>Even</a:t>
            </a:r>
            <a:r>
              <a:rPr lang="en-US" sz="1200" baseline="0" dirty="0" smtClean="0"/>
              <a:t> more usefully</a:t>
            </a:r>
            <a:r>
              <a:rPr lang="en-US" sz="1200" dirty="0" smtClean="0"/>
              <a:t>, we now have the necessary ingredients</a:t>
            </a:r>
            <a:r>
              <a:rPr lang="en-US" sz="1200" baseline="0" dirty="0" smtClean="0"/>
              <a:t> for combining photon mapping and bidirectional path tracing into one unified algorithm. The vertex merging path PDFs tell us how to weight all sampling techniques in multiple importance sampling, and the insights from the previous two slides command to strive for path reuse.</a:t>
            </a:r>
          </a:p>
          <a:p>
            <a:endParaRPr lang="en-US" sz="1200" baseline="0" dirty="0" smtClean="0"/>
          </a:p>
          <a:p>
            <a:r>
              <a:rPr lang="en-US" sz="1200" baseline="0" dirty="0" smtClean="0"/>
              <a:t>The combined algorithm, which we call </a:t>
            </a:r>
            <a:r>
              <a:rPr lang="en-US" sz="1200" i="1" baseline="0" dirty="0" smtClean="0"/>
              <a:t>vertex connection and merging</a:t>
            </a:r>
            <a:r>
              <a:rPr lang="en-US" sz="1200" baseline="0" dirty="0" smtClean="0"/>
              <a:t> (VCM), operates in two stages.</a:t>
            </a:r>
          </a:p>
          <a:p>
            <a:endParaRPr lang="en-US" sz="1200" baseline="0" dirty="0" smtClean="0"/>
          </a:p>
          <a:p>
            <a:pPr marL="247688" indent="-247688">
              <a:buFont typeface="+mj-lt"/>
              <a:buAutoNum type="arabicPeriod"/>
            </a:pPr>
            <a:r>
              <a:rPr lang="en-US" sz="1200" baseline="0" dirty="0" smtClean="0"/>
              <a:t>In the first stage, we</a:t>
            </a:r>
          </a:p>
          <a:p>
            <a:pPr marL="743064" lvl="1" indent="-247688">
              <a:buFont typeface="+mj-lt"/>
              <a:buAutoNum type="alphaLcParenR"/>
            </a:pPr>
            <a:r>
              <a:rPr lang="en-US" sz="1200" baseline="0" dirty="0" smtClean="0"/>
              <a:t>trace the light subpaths for all pixels,</a:t>
            </a:r>
          </a:p>
          <a:p>
            <a:pPr marL="743064" lvl="1" indent="-247688">
              <a:buFont typeface="+mj-lt"/>
              <a:buAutoNum type="alphaLcParenR"/>
            </a:pPr>
            <a:r>
              <a:rPr lang="en-US" sz="1200" baseline="0" dirty="0" smtClean="0"/>
              <a:t>connect them to the camera, and</a:t>
            </a:r>
          </a:p>
          <a:p>
            <a:pPr marL="743064" lvl="1" indent="-247688">
              <a:buFont typeface="+mj-lt"/>
              <a:buAutoNum type="alphaLcParenR"/>
            </a:pPr>
            <a:r>
              <a:rPr lang="en-US" sz="1200" baseline="0" dirty="0" smtClean="0"/>
              <a:t>store them in a range search acceleration data structure (e.g. a </a:t>
            </a:r>
            <a:r>
              <a:rPr lang="en-US" sz="1200" baseline="0" dirty="0" err="1" smtClean="0"/>
              <a:t>kd</a:t>
            </a:r>
            <a:r>
              <a:rPr lang="en-US" sz="1200" baseline="0" dirty="0" smtClean="0"/>
              <a:t>-tree or a hashed grid).</a:t>
            </a:r>
          </a:p>
          <a:p>
            <a:pPr marL="495376" lvl="1"/>
            <a:endParaRPr lang="en-US" sz="1200" baseline="0" dirty="0" smtClean="0"/>
          </a:p>
          <a:p>
            <a:pPr marL="247688" indent="-247688">
              <a:buFont typeface="+mj-lt"/>
              <a:buAutoNum type="arabicPeriod"/>
            </a:pPr>
            <a:r>
              <a:rPr lang="en-US" sz="1200" baseline="0" dirty="0" smtClean="0"/>
              <a:t>In the second stage, we trace a camera subpath for every pixel.</a:t>
            </a:r>
          </a:p>
          <a:p>
            <a:pPr marL="743064" lvl="1" indent="-247688">
              <a:buFont typeface="+mj-lt"/>
              <a:buAutoNum type="alphaLcParenR"/>
            </a:pPr>
            <a:r>
              <a:rPr lang="en-US" sz="1200" baseline="0" dirty="0" smtClean="0"/>
              <a:t>Each sampled vertex on this path is connected to a light source (a.k.a. next event estimation), connected to the vertices of the light subpath corresponding to that pixel, and</a:t>
            </a:r>
          </a:p>
          <a:p>
            <a:pPr marL="743064" lvl="1" indent="-247688">
              <a:buFont typeface="+mj-lt"/>
              <a:buAutoNum type="alphaLcParenR"/>
            </a:pPr>
            <a:r>
              <a:rPr lang="en-US" sz="1200" baseline="0" dirty="0" smtClean="0"/>
              <a:t>merged with the vertices of </a:t>
            </a:r>
            <a:r>
              <a:rPr lang="en-US" sz="1200" i="1" baseline="0" dirty="0" smtClean="0"/>
              <a:t>all</a:t>
            </a:r>
            <a:r>
              <a:rPr lang="en-US" sz="1200" baseline="0" dirty="0" smtClean="0"/>
              <a:t> light subpaths.</a:t>
            </a:r>
          </a:p>
          <a:p>
            <a:pPr marL="743064" lvl="1" indent="-247688">
              <a:buFont typeface="+mj-lt"/>
              <a:buAutoNum type="alphaLcParenR"/>
            </a:pPr>
            <a:r>
              <a:rPr lang="en-US" sz="1200" baseline="0" dirty="0" smtClean="0"/>
              <a:t>We then sample the next vertex and do the same.</a:t>
            </a:r>
          </a:p>
          <a:p>
            <a:endParaRPr lang="en-US" sz="1200" baseline="0" dirty="0" smtClean="0"/>
          </a:p>
          <a:p>
            <a:r>
              <a:rPr lang="en-US" sz="1200" baseline="0" dirty="0" smtClean="0"/>
              <a:t>In a progressive rendering setup, we perform these steps at each rendering iteration, progressively reducing the vertex merging radius . For details on this, please refer to the cited papers below for details.</a:t>
            </a:r>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15</a:t>
            </a:fld>
            <a:endParaRPr lang="bg-BG"/>
          </a:p>
        </p:txBody>
      </p:sp>
    </p:spTree>
    <p:extLst>
      <p:ext uri="{BB962C8B-B14F-4D97-AF65-F5344CB8AC3E}">
        <p14:creationId xmlns:p14="http://schemas.microsoft.com/office/powerpoint/2010/main" val="3954447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Let us now see how this combined algorithm stacks up against bidirectional path tracing and stochastic progressive photon mapping on a number of scenes with complex illumination.</a:t>
            </a:r>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16</a:t>
            </a:fld>
            <a:endParaRPr lang="bg-BG"/>
          </a:p>
        </p:txBody>
      </p:sp>
    </p:spTree>
    <p:extLst>
      <p:ext uri="{BB962C8B-B14F-4D97-AF65-F5344CB8AC3E}">
        <p14:creationId xmlns:p14="http://schemas.microsoft.com/office/powerpoint/2010/main" val="80410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17</a:t>
            </a:fld>
            <a:endParaRPr lang="bg-BG"/>
          </a:p>
        </p:txBody>
      </p:sp>
    </p:spTree>
    <p:extLst>
      <p:ext uri="{BB962C8B-B14F-4D97-AF65-F5344CB8AC3E}">
        <p14:creationId xmlns:p14="http://schemas.microsoft.com/office/powerpoint/2010/main" val="1361131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18</a:t>
            </a:fld>
            <a:endParaRPr lang="bg-BG"/>
          </a:p>
        </p:txBody>
      </p:sp>
    </p:spTree>
    <p:extLst>
      <p:ext uri="{BB962C8B-B14F-4D97-AF65-F5344CB8AC3E}">
        <p14:creationId xmlns:p14="http://schemas.microsoft.com/office/powerpoint/2010/main" val="650867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Here, we visualize the relative contributions of VM and VC techniques to the VCM image from the previous slide. This directly corresponds to the weights that VCM assigned to these techniques.</a:t>
            </a:r>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19</a:t>
            </a:fld>
            <a:endParaRPr lang="bg-BG"/>
          </a:p>
        </p:txBody>
      </p:sp>
    </p:spTree>
    <p:extLst>
      <p:ext uri="{BB962C8B-B14F-4D97-AF65-F5344CB8AC3E}">
        <p14:creationId xmlns:p14="http://schemas.microsoft.com/office/powerpoint/2010/main" val="2340552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Bidirectional path tracing is one of the most versatile light transport simulation algorithms available today. It can robustly handle a wide range of illumination and scene configurations, but is notoriously inefficient for specular-diffuse-specular light interactions, which occur e.g. when a caustic is seen through a reflection/refraction.</a:t>
            </a:r>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2</a:t>
            </a:fld>
            <a:endParaRPr lang="bg-BG"/>
          </a:p>
        </p:txBody>
      </p:sp>
    </p:spTree>
    <p:extLst>
      <p:ext uri="{BB962C8B-B14F-4D97-AF65-F5344CB8AC3E}">
        <p14:creationId xmlns:p14="http://schemas.microsoft.com/office/powerpoint/2010/main" val="190890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20</a:t>
            </a:fld>
            <a:endParaRPr lang="bg-BG"/>
          </a:p>
        </p:txBody>
      </p:sp>
    </p:spTree>
    <p:extLst>
      <p:ext uri="{BB962C8B-B14F-4D97-AF65-F5344CB8AC3E}">
        <p14:creationId xmlns:p14="http://schemas.microsoft.com/office/powerpoint/2010/main" val="812601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21</a:t>
            </a:fld>
            <a:endParaRPr lang="bg-BG"/>
          </a:p>
        </p:txBody>
      </p:sp>
    </p:spTree>
    <p:extLst>
      <p:ext uri="{BB962C8B-B14F-4D97-AF65-F5344CB8AC3E}">
        <p14:creationId xmlns:p14="http://schemas.microsoft.com/office/powerpoint/2010/main" val="3382834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22</a:t>
            </a:fld>
            <a:endParaRPr lang="bg-BG"/>
          </a:p>
        </p:txBody>
      </p:sp>
    </p:spTree>
    <p:extLst>
      <p:ext uri="{BB962C8B-B14F-4D97-AF65-F5344CB8AC3E}">
        <p14:creationId xmlns:p14="http://schemas.microsoft.com/office/powerpoint/2010/main" val="3969181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23</a:t>
            </a:fld>
            <a:endParaRPr lang="bg-BG"/>
          </a:p>
        </p:txBody>
      </p:sp>
    </p:spTree>
    <p:extLst>
      <p:ext uri="{BB962C8B-B14F-4D97-AF65-F5344CB8AC3E}">
        <p14:creationId xmlns:p14="http://schemas.microsoft.com/office/powerpoint/2010/main" val="3103258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summary, vertex connection and merging tries to combine</a:t>
            </a:r>
            <a:r>
              <a:rPr lang="en-US" sz="1200" baseline="0" dirty="0" smtClean="0"/>
              <a:t> the best of bidirectional path tracing (BPT) and (progressive) photon mapping. An important property of the algorithm is that it retains the higher order of convergence of BPT, meaning that it approaches the correct solution faster than PPM as we spend more computational effort (i.e. sample more paths). The asymptotic analysis can be found in the VCM paper.</a:t>
            </a:r>
          </a:p>
          <a:p>
            <a:endParaRPr lang="en-US" sz="1200" baseline="0" dirty="0" smtClean="0"/>
          </a:p>
          <a:p>
            <a:r>
              <a:rPr lang="en-US" sz="1200" baseline="0" dirty="0" smtClean="0"/>
              <a:t>Even though VCM is a step forward in Monte Carlo rendering and has proven very useful in practice, it doesn’t come without limitations. Specifically, it cannot handle more efficiently those types of light transport paths that are difficult for both BPT and PM to sample. A prominent example are caustics falling on a glossy surface. On the kitchen scene, even though VCM brings practical improvements over BPT, there is still a lot to be desired from the caustics on the glossy surface.</a:t>
            </a:r>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24</a:t>
            </a:fld>
            <a:endParaRPr lang="bg-BG"/>
          </a:p>
        </p:txBody>
      </p:sp>
    </p:spTree>
    <p:extLst>
      <p:ext uri="{BB962C8B-B14F-4D97-AF65-F5344CB8AC3E}">
        <p14:creationId xmlns:p14="http://schemas.microsoft.com/office/powerpoint/2010/main" val="2461952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recently extended this work to support efficient rendering of various participating media, by augmenting it with various point-</a:t>
            </a:r>
            <a:r>
              <a:rPr lang="en-US" baseline="0" dirty="0" smtClean="0"/>
              <a:t> and beam-based volumetric light transport estimators. Please refer to the paper for more details.</a:t>
            </a:r>
            <a:endParaRPr lang="en-US"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26</a:t>
            </a:fld>
            <a:endParaRPr lang="bg-BG"/>
          </a:p>
        </p:txBody>
      </p:sp>
    </p:spTree>
    <p:extLst>
      <p:ext uri="{BB962C8B-B14F-4D97-AF65-F5344CB8AC3E}">
        <p14:creationId xmlns:p14="http://schemas.microsoft.com/office/powerpoint/2010/main" val="301301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On the other hand, photon mapping (PM) is well known for its efficient handling of caustics. Recently, Hachisuka and Jensen [2009] showed a progressive variant of PM that converges to the correct result with a fixed memory footprint. Their stochastic progressive photon mapping (PPM) algorithm captures the reflected caustics in our scene quite well. However, it has hard time handling the strong distant indirect illumination coming from the part of the scene behind the camera</a:t>
            </a:r>
            <a:r>
              <a:rPr lang="en-US" sz="1100" dirty="0" smtClean="0"/>
              <a:t>.</a:t>
            </a:r>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3</a:t>
            </a:fld>
            <a:endParaRPr lang="bg-BG"/>
          </a:p>
        </p:txBody>
      </p:sp>
    </p:spTree>
    <p:extLst>
      <p:ext uri="{BB962C8B-B14F-4D97-AF65-F5344CB8AC3E}">
        <p14:creationId xmlns:p14="http://schemas.microsoft.com/office/powerpoint/2010/main" val="425775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By using multiple importance sampling to combine estimators from bidirectional path tracing and photon mapping, the algorithm I will talk about today automatically finds a good mixture of techniques for each individual light transport path, and produces a </a:t>
            </a:r>
            <a:r>
              <a:rPr lang="en-US" sz="1100" dirty="0" smtClean="0"/>
              <a:t>clean image in the same amount of time.</a:t>
            </a:r>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4</a:t>
            </a:fld>
            <a:endParaRPr lang="bg-BG"/>
          </a:p>
        </p:txBody>
      </p:sp>
    </p:spTree>
    <p:extLst>
      <p:ext uri="{BB962C8B-B14F-4D97-AF65-F5344CB8AC3E}">
        <p14:creationId xmlns:p14="http://schemas.microsoft.com/office/powerpoint/2010/main" val="1320538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start by reviewing the techniques BPT and PM use to construct light transport paths</a:t>
            </a:r>
            <a:r>
              <a:rPr lang="en-US" baseline="0" dirty="0" smtClean="0"/>
              <a:t> connecting the eye and the light sources.</a:t>
            </a:r>
          </a:p>
          <a:p>
            <a:pPr marL="171450" indent="-171450">
              <a:buFont typeface="Arial" pitchFamily="34" charset="0"/>
              <a:buChar char="•"/>
            </a:pPr>
            <a:r>
              <a:rPr lang="en-US" baseline="0" dirty="0" smtClean="0"/>
              <a:t>The BPT techniques can be roughly categorized </a:t>
            </a:r>
            <a:r>
              <a:rPr lang="en-US" i="1" baseline="0" dirty="0" smtClean="0"/>
              <a:t>to unidirectional sampling</a:t>
            </a:r>
            <a:r>
              <a:rPr lang="en-US" baseline="0" dirty="0" smtClean="0"/>
              <a:t> (US) and </a:t>
            </a:r>
            <a:r>
              <a:rPr lang="en-US" i="1" baseline="0" dirty="0" smtClean="0"/>
              <a:t>vertex connection </a:t>
            </a:r>
            <a:r>
              <a:rPr lang="en-US" i="0" baseline="0" dirty="0" smtClean="0"/>
              <a:t>(VC)</a:t>
            </a:r>
            <a:r>
              <a:rPr lang="en-US" baseline="0" dirty="0" smtClean="0"/>
              <a:t>. US samples a path by starting either from a light source or the eye, and performs a random walk until termination. On the other hand, VC traces one sub-path from the eye and another sub-path from a light source, and then connects their endpoints.</a:t>
            </a:r>
          </a:p>
          <a:p>
            <a:pPr marL="171450" indent="-171450">
              <a:buFont typeface="Arial" pitchFamily="34" charset="0"/>
              <a:buChar char="•"/>
            </a:pPr>
            <a:r>
              <a:rPr lang="en-US" baseline="0" dirty="0" smtClean="0"/>
              <a:t>In contrast, photon mapping first traces a number of light sub-paths and stores their hit-points (a.k.a. photons). It then traces sub-paths from the eye and uses photon density estimation to compute the outgoing radiance at the hit-points.</a:t>
            </a:r>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5</a:t>
            </a:fld>
            <a:endParaRPr lang="bg-BG"/>
          </a:p>
        </p:txBody>
      </p:sp>
    </p:spTree>
    <p:extLst>
      <p:ext uri="{BB962C8B-B14F-4D97-AF65-F5344CB8AC3E}">
        <p14:creationId xmlns:p14="http://schemas.microsoft.com/office/powerpoint/2010/main" val="2194441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It has been long recognized</a:t>
            </a:r>
            <a:r>
              <a:rPr lang="en-US" sz="1200" baseline="0" dirty="0" smtClean="0"/>
              <a:t> that bidirectional path tracing (BPT) and photon mapping (PM) complement each other in terms of the light transport effects they can efficiently handle. </a:t>
            </a:r>
            <a:r>
              <a:rPr lang="en-US" sz="1200" dirty="0" smtClean="0"/>
              <a:t>However, even though both</a:t>
            </a:r>
            <a:r>
              <a:rPr lang="en-US" sz="1200" baseline="0" dirty="0" smtClean="0"/>
              <a:t> </a:t>
            </a:r>
            <a:r>
              <a:rPr lang="en-US" sz="1200" dirty="0" smtClean="0"/>
              <a:t>methods have been published more than 15 years ago, neither a</a:t>
            </a:r>
            <a:r>
              <a:rPr lang="en-US" sz="1200" baseline="0" dirty="0" smtClean="0"/>
              <a:t> rigorous analysis of their relative performance nor an</a:t>
            </a:r>
            <a:r>
              <a:rPr lang="en-US" sz="1200" dirty="0" smtClean="0"/>
              <a:t> efficient</a:t>
            </a:r>
            <a:r>
              <a:rPr lang="en-US" sz="1200" baseline="0" dirty="0" smtClean="0"/>
              <a:t> combination had been shown until very recently. The reason for this is that BPT and PM have originally been defined in different theoretical frameworks – BPT as a standard Monte Carlo estimator to the path integral, and PM as an outgoing radiance estimator based on photon density estimation.</a:t>
            </a:r>
          </a:p>
          <a:p>
            <a:endParaRPr lang="en-US" sz="1200" baseline="0" dirty="0" smtClean="0"/>
          </a:p>
          <a:p>
            <a:r>
              <a:rPr lang="en-US" sz="1200" baseline="0" dirty="0" smtClean="0"/>
              <a:t>The first step toward combining these two methods is to put them in the same mathematical framework. We choose </a:t>
            </a:r>
            <a:r>
              <a:rPr lang="en-US" sz="1200" baseline="0" dirty="0" err="1" smtClean="0"/>
              <a:t>Veach’s</a:t>
            </a:r>
            <a:r>
              <a:rPr lang="en-US" sz="1200" baseline="0" dirty="0" smtClean="0"/>
              <a:t> path integral formulation of light transport, as it has a number of good properties (which Jaroslav discussed) and also because BPT is already naturally defined in this framework.</a:t>
            </a:r>
          </a:p>
          <a:p>
            <a:endParaRPr lang="en-US" sz="1200" baseline="0" dirty="0" smtClean="0"/>
          </a:p>
          <a:p>
            <a:r>
              <a:rPr lang="en-US" sz="1200" baseline="0" dirty="0" smtClean="0"/>
              <a:t>We need two key ingredients: (1) express PM as a sampling technique that constructs light transport paths that connect the light sources to the camera, and (2) derive the probability density function for paths sampled with this technique. This will give us a basis for reasoning about the relative efficiency of BPT and PM. And more importantly, it will lay the ground for combining their corresponding estimators via multiple importance sampling.</a:t>
            </a:r>
            <a:endParaRPr lang="en-US" sz="1200" dirty="0" smtClean="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6</a:t>
            </a:fld>
            <a:endParaRPr lang="bg-BG"/>
          </a:p>
        </p:txBody>
      </p:sp>
    </p:spTree>
    <p:extLst>
      <p:ext uri="{BB962C8B-B14F-4D97-AF65-F5344CB8AC3E}">
        <p14:creationId xmlns:p14="http://schemas.microsoft.com/office/powerpoint/2010/main" val="2024454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Let us start by taking a simple length-3 path and see how it can be constructed bidirectionally.</a:t>
            </a:r>
            <a:endParaRPr lang="en-US" sz="1200"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7</a:t>
            </a:fld>
            <a:endParaRPr lang="bg-BG"/>
          </a:p>
        </p:txBody>
      </p:sp>
    </p:spTree>
    <p:extLst>
      <p:ext uri="{BB962C8B-B14F-4D97-AF65-F5344CB8AC3E}">
        <p14:creationId xmlns:p14="http://schemas.microsoft.com/office/powerpoint/2010/main" val="2022834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We first trace one subpath from the camera and another</a:t>
            </a:r>
            <a:r>
              <a:rPr lang="en-US" sz="1200" baseline="0" dirty="0" smtClean="0"/>
              <a:t> one from a light source.</a:t>
            </a:r>
            <a:endParaRPr lang="en-US" sz="1200" dirty="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8</a:t>
            </a:fld>
            <a:endParaRPr lang="bg-BG"/>
          </a:p>
        </p:txBody>
      </p:sp>
    </p:spTree>
    <p:extLst>
      <p:ext uri="{BB962C8B-B14F-4D97-AF65-F5344CB8AC3E}">
        <p14:creationId xmlns:p14="http://schemas.microsoft.com/office/powerpoint/2010/main" val="16538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r>
              <a:rPr lang="en-US" sz="1200" dirty="0" smtClean="0"/>
              <a:t>Now let</a:t>
            </a:r>
            <a:r>
              <a:rPr lang="en-US" sz="1200" baseline="0" dirty="0" smtClean="0"/>
              <a:t>’s see how we complete a full path in BPT and PM. </a:t>
            </a:r>
            <a:endParaRPr lang="en-US" sz="1200" dirty="0" smtClean="0"/>
          </a:p>
        </p:txBody>
      </p:sp>
      <p:sp>
        <p:nvSpPr>
          <p:cNvPr id="4" name="Slide Number Placeholder 3"/>
          <p:cNvSpPr>
            <a:spLocks noGrp="1"/>
          </p:cNvSpPr>
          <p:nvPr>
            <p:ph type="sldNum" sz="quarter" idx="10"/>
          </p:nvPr>
        </p:nvSpPr>
        <p:spPr/>
        <p:txBody>
          <a:bodyPr/>
          <a:lstStyle/>
          <a:p>
            <a:pPr>
              <a:defRPr/>
            </a:pPr>
            <a:fld id="{CFADDBDE-B1B7-4D15-9AE0-51FFA4A85B27}" type="slidenum">
              <a:rPr lang="bg-BG" smtClean="0"/>
              <a:pPr>
                <a:defRPr/>
              </a:pPr>
              <a:t>9</a:t>
            </a:fld>
            <a:endParaRPr lang="bg-BG"/>
          </a:p>
        </p:txBody>
      </p:sp>
    </p:spTree>
    <p:extLst>
      <p:ext uri="{BB962C8B-B14F-4D97-AF65-F5344CB8AC3E}">
        <p14:creationId xmlns:p14="http://schemas.microsoft.com/office/powerpoint/2010/main" val="2094491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0" y="2415555"/>
            <a:ext cx="9144000" cy="2273634"/>
          </a:xfrm>
          <a:prstGeom prst="rect">
            <a:avLst/>
          </a:prstGeom>
        </p:spPr>
        <p:txBody>
          <a:bodyPr vert="horz" wrap="square" lIns="180000" tIns="0" rIns="90000" bIns="0" rtlCol="0" anchor="ctr" anchorCtr="0">
            <a:noAutofit/>
            <a:scene3d>
              <a:camera prst="orthographicFront"/>
              <a:lightRig rig="threePt" dir="t">
                <a:rot lat="0" lon="0" rev="2700000"/>
              </a:lightRig>
            </a:scene3d>
            <a:sp3d contourW="19050" prstMaterial="dkEdge">
              <a:bevelT w="19050" h="12700"/>
              <a:contourClr>
                <a:schemeClr val="bg1">
                  <a:lumMod val="85000"/>
                  <a:lumOff val="15000"/>
                </a:schemeClr>
              </a:contourClr>
            </a:sp3d>
          </a:bodyPr>
          <a:lstStyle>
            <a:lvl1pPr algn="ctr">
              <a:defRPr lang="bg-BG" sz="4200" i="0" u="none" strike="noStrike" cap="none" spc="0" normalizeH="0" baseline="0" dirty="0">
                <a:ln w="6350">
                  <a:noFill/>
                </a:ln>
                <a:effectLst>
                  <a:outerShdw blurRad="50800" dist="38100" dir="2700000" algn="tl" rotWithShape="0">
                    <a:srgbClr val="000000">
                      <a:alpha val="13000"/>
                    </a:srgbClr>
                  </a:outerShdw>
                </a:effectLst>
                <a:uLnTx/>
                <a:uFillTx/>
              </a:defRPr>
            </a:lvl1pPr>
          </a:lstStyle>
          <a:p>
            <a:pPr marR="0" lvl="0" indent="0" algn="ctr" defTabSz="914400" fontAlgn="auto">
              <a:lnSpc>
                <a:spcPct val="100000"/>
              </a:lnSpc>
              <a:spcAft>
                <a:spcPts val="0"/>
              </a:spcAft>
              <a:buClrTx/>
              <a:buSzTx/>
              <a:tabLst/>
            </a:pPr>
            <a:r>
              <a:rPr lang="en-US" dirty="0" smtClean="0"/>
              <a:t>Click to edit Master title style</a:t>
            </a:r>
            <a:endParaRPr lang="bg-BG" dirty="0"/>
          </a:p>
        </p:txBody>
      </p:sp>
      <p:sp>
        <p:nvSpPr>
          <p:cNvPr id="5" name="Text Placeholder 9"/>
          <p:cNvSpPr>
            <a:spLocks noGrp="1"/>
          </p:cNvSpPr>
          <p:nvPr>
            <p:ph type="body" sz="quarter" idx="11" hasCustomPrompt="1"/>
          </p:nvPr>
        </p:nvSpPr>
        <p:spPr>
          <a:xfrm>
            <a:off x="0" y="4876367"/>
            <a:ext cx="9144000" cy="1571636"/>
          </a:xfrm>
          <a:prstGeom prst="rect">
            <a:avLst/>
          </a:prstGeom>
        </p:spPr>
        <p:txBody>
          <a:bodyPr lIns="144000" tIns="0" bIns="0" anchor="ctr" anchorCtr="0">
            <a:noAutofit/>
            <a:scene3d>
              <a:camera prst="orthographicFront"/>
              <a:lightRig rig="threePt" dir="t"/>
            </a:scene3d>
            <a:sp3d extrusionH="57150" contourW="12700">
              <a:bevelT w="12700" h="12700"/>
              <a:contourClr>
                <a:srgbClr val="434343"/>
              </a:contourClr>
            </a:sp3d>
          </a:bodyPr>
          <a:lstStyle>
            <a:lvl1pPr algn="ctr">
              <a:buFontTx/>
              <a:buNone/>
              <a:defRPr kumimoji="0" lang="en-US" sz="3000" b="1" kern="1200" dirty="0" smtClean="0">
                <a:gradFill>
                  <a:gsLst>
                    <a:gs pos="0">
                      <a:schemeClr val="tx1">
                        <a:alpha val="15000"/>
                      </a:schemeClr>
                    </a:gs>
                    <a:gs pos="47000">
                      <a:schemeClr val="tx1"/>
                    </a:gs>
                  </a:gsLst>
                  <a:lin ang="5400000" scaled="0"/>
                </a:gradFill>
                <a:effectLst>
                  <a:outerShdw blurRad="50800" dist="38100" dir="2700000" algn="tl" rotWithShape="0">
                    <a:prstClr val="black">
                      <a:alpha val="17000"/>
                    </a:prstClr>
                  </a:outerShdw>
                </a:effectLst>
                <a:latin typeface="Calibri" pitchFamily="34" charset="0"/>
                <a:ea typeface="+mn-ea"/>
                <a:cs typeface="+mn-cs"/>
              </a:defRPr>
            </a:lvl1pPr>
          </a:lstStyle>
          <a:p>
            <a:pPr lvl="0"/>
            <a:r>
              <a:rPr lang="en-US" dirty="0" smtClean="0"/>
              <a:t>Click to edit subtitle</a:t>
            </a:r>
            <a:endParaRPr lang="bg-BG" dirty="0"/>
          </a:p>
        </p:txBody>
      </p:sp>
    </p:spTree>
    <p:extLst>
      <p:ext uri="{BB962C8B-B14F-4D97-AF65-F5344CB8AC3E}">
        <p14:creationId xmlns:p14="http://schemas.microsoft.com/office/powerpoint/2010/main" val="3884091886"/>
      </p:ext>
    </p:extLst>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p:transition spd="slow">
        <p:fade thruBlk="1"/>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userDrawn="1"/>
        </p:nvSpPr>
        <p:spPr>
          <a:xfrm>
            <a:off x="1553850" y="2357430"/>
            <a:ext cx="6036300" cy="1709726"/>
          </a:xfrm>
          <a:prstGeom prst="rect">
            <a:avLst/>
          </a:prstGeom>
        </p:spPr>
        <p:txBody>
          <a:bodyPr vert="horz" wrap="square" lIns="180000" tIns="0" rIns="90000" bIns="0" rtlCol="0" anchor="ctr" anchorCtr="0">
            <a:noAutofit/>
            <a:scene3d>
              <a:camera prst="orthographicFront"/>
              <a:lightRig rig="threePt" dir="t">
                <a:rot lat="0" lon="0" rev="2700000"/>
              </a:lightRig>
            </a:scene3d>
            <a:sp3d contourW="19050" prstMaterial="dkEdge">
              <a:bevelT w="31750" h="19050"/>
              <a:contourClr>
                <a:schemeClr val="bg1">
                  <a:lumMod val="85000"/>
                  <a:lumOff val="15000"/>
                </a:schemeClr>
              </a:contourClr>
            </a:sp3d>
          </a:body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endParaRPr kumimoji="0" lang="bg-BG" sz="6600" b="1" i="0" u="none" strike="noStrike" kern="1200" cap="none" spc="0" normalizeH="0" baseline="0" noProof="0" dirty="0">
              <a:ln w="6350">
                <a:noFill/>
              </a:ln>
              <a:solidFill>
                <a:srgbClr val="FFC000"/>
              </a:solidFill>
              <a:effectLst>
                <a:outerShdw blurRad="50800" dist="38100" dir="2700000" algn="tl" rotWithShape="0">
                  <a:srgbClr val="000000">
                    <a:alpha val="40000"/>
                  </a:srgbClr>
                </a:outerShdw>
              </a:effectLst>
              <a:uLnTx/>
              <a:uFillTx/>
              <a:latin typeface="Calibri" pitchFamily="34" charset="0"/>
              <a:ea typeface="+mj-ea"/>
              <a:cs typeface="+mj-cs"/>
            </a:endParaRPr>
          </a:p>
        </p:txBody>
      </p:sp>
      <p:sp>
        <p:nvSpPr>
          <p:cNvPr id="2" name="TextBox 1"/>
          <p:cNvSpPr txBox="1"/>
          <p:nvPr userDrawn="1"/>
        </p:nvSpPr>
        <p:spPr>
          <a:xfrm>
            <a:off x="2303748" y="4869160"/>
            <a:ext cx="4536504" cy="491582"/>
          </a:xfrm>
          <a:prstGeom prst="rect">
            <a:avLst/>
          </a:prstGeom>
        </p:spPr>
        <p:txBody>
          <a:bodyPr lIns="144000" tIns="0" bIns="0" anchor="ctr" anchorCtr="0">
            <a:noAutofit/>
            <a:scene3d>
              <a:camera prst="orthographicFront"/>
              <a:lightRig rig="threePt" dir="t"/>
            </a:scene3d>
            <a:sp3d extrusionH="57150" contourW="12700">
              <a:bevelT w="12700" h="12700"/>
              <a:contourClr>
                <a:srgbClr val="434343"/>
              </a:contourClr>
            </a:sp3d>
          </a:bodyPr>
          <a:lstStyle>
            <a:lvl1pPr marL="448056" lvl="0" indent="-384048" algn="ctr" eaLnBrk="1" latinLnBrk="0" hangingPunct="1">
              <a:spcBef>
                <a:spcPct val="20000"/>
              </a:spcBef>
              <a:buClr>
                <a:schemeClr val="accent1"/>
              </a:buClr>
              <a:buSzPct val="80000"/>
              <a:buFontTx/>
              <a:buNone/>
              <a:defRPr kumimoji="0" sz="3000" b="1">
                <a:gradFill>
                  <a:gsLst>
                    <a:gs pos="0">
                      <a:schemeClr val="tx1">
                        <a:alpha val="15000"/>
                      </a:schemeClr>
                    </a:gs>
                    <a:gs pos="75000">
                      <a:schemeClr val="tx1"/>
                    </a:gs>
                  </a:gsLst>
                  <a:lin ang="5400000" scaled="0"/>
                </a:gradFill>
                <a:effectLst>
                  <a:outerShdw blurRad="50800" dist="38100" dir="2700000" algn="tl" rotWithShape="0">
                    <a:prstClr val="black">
                      <a:alpha val="67000"/>
                    </a:prstClr>
                  </a:outerShdw>
                </a:effectLst>
                <a:latin typeface="Calibri" pitchFamily="34" charset="0"/>
                <a:cs typeface="+mn-cs"/>
              </a:defRPr>
            </a:lvl1pPr>
            <a:lvl2pPr marL="822960" indent="-285750" eaLnBrk="1" latinLnBrk="0" hangingPunct="1">
              <a:spcBef>
                <a:spcPct val="20000"/>
              </a:spcBef>
              <a:buClr>
                <a:schemeClr val="accent1"/>
              </a:buClr>
              <a:buSzPct val="95000"/>
              <a:buFont typeface="Verdana"/>
              <a:buChar char="›"/>
              <a:defRPr kumimoji="0" sz="2600">
                <a:latin typeface="+mn-lt"/>
                <a:cs typeface="+mn-cs"/>
              </a:defRPr>
            </a:lvl2pPr>
            <a:lvl3pPr marL="1106424" indent="-228600" eaLnBrk="1" latinLnBrk="0" hangingPunct="1">
              <a:spcBef>
                <a:spcPct val="20000"/>
              </a:spcBef>
              <a:buClr>
                <a:schemeClr val="accent1"/>
              </a:buClr>
              <a:buFont typeface="Wingdings 2"/>
              <a:buChar char=""/>
              <a:defRPr kumimoji="0" sz="2400">
                <a:latin typeface="+mn-lt"/>
                <a:cs typeface="+mn-cs"/>
              </a:defRPr>
            </a:lvl3pPr>
            <a:lvl4pPr indent="-210312" eaLnBrk="1" latinLnBrk="0" hangingPunct="1">
              <a:spcBef>
                <a:spcPct val="20000"/>
              </a:spcBef>
              <a:buClr>
                <a:schemeClr val="accent1"/>
              </a:buClr>
              <a:buFont typeface="Wingdings 2"/>
              <a:buChar char=""/>
              <a:defRPr kumimoji="0" sz="2000">
                <a:latin typeface="+mn-lt"/>
                <a:cs typeface="+mn-cs"/>
              </a:defRPr>
            </a:lvl4pPr>
            <a:lvl5pPr marL="1600200" indent="-210312" eaLnBrk="1" latinLnBrk="0" hangingPunct="1">
              <a:spcBef>
                <a:spcPct val="20000"/>
              </a:spcBef>
              <a:buClr>
                <a:schemeClr val="accent1">
                  <a:tint val="75000"/>
                </a:schemeClr>
              </a:buClr>
              <a:buFont typeface="Wingdings 2"/>
              <a:buChar char=""/>
              <a:defRPr kumimoji="0" sz="1900">
                <a:latin typeface="+mn-lt"/>
                <a:cs typeface="+mn-cs"/>
              </a:defRPr>
            </a:lvl5pPr>
            <a:lvl6pPr marL="1828800" indent="-210312">
              <a:spcBef>
                <a:spcPct val="20000"/>
              </a:spcBef>
              <a:buClr>
                <a:schemeClr val="accent1">
                  <a:tint val="75000"/>
                </a:schemeClr>
              </a:buClr>
              <a:buFont typeface="Wingdings 2"/>
              <a:buChar char=""/>
              <a:defRPr kumimoji="0" sz="1800">
                <a:latin typeface="+mn-lt"/>
                <a:cs typeface="+mn-cs"/>
              </a:defRPr>
            </a:lvl6pPr>
            <a:lvl7pPr marL="2084832" indent="-210312">
              <a:spcBef>
                <a:spcPct val="20000"/>
              </a:spcBef>
              <a:buClr>
                <a:schemeClr val="accent1">
                  <a:tint val="75000"/>
                </a:schemeClr>
              </a:buClr>
              <a:buFont typeface="Wingdings 2"/>
              <a:buChar char=""/>
              <a:defRPr kumimoji="0" sz="1600">
                <a:latin typeface="+mn-lt"/>
                <a:cs typeface="+mn-cs"/>
              </a:defRPr>
            </a:lvl7pPr>
            <a:lvl8pPr marL="2286000" indent="-182880">
              <a:spcBef>
                <a:spcPct val="20000"/>
              </a:spcBef>
              <a:buClr>
                <a:schemeClr val="accent1">
                  <a:tint val="75000"/>
                </a:schemeClr>
              </a:buClr>
              <a:buFont typeface="Wingdings 2"/>
              <a:buChar char=""/>
              <a:defRPr kumimoji="0" sz="1600">
                <a:latin typeface="+mn-lt"/>
                <a:cs typeface="+mn-cs"/>
              </a:defRPr>
            </a:lvl8pPr>
            <a:lvl9pPr marL="2514600" indent="-182880">
              <a:spcBef>
                <a:spcPct val="20000"/>
              </a:spcBef>
              <a:buClr>
                <a:schemeClr val="accent1">
                  <a:tint val="75000"/>
                </a:schemeClr>
              </a:buClr>
              <a:buFont typeface="Wingdings 2"/>
              <a:buChar char=""/>
              <a:defRPr kumimoji="0" sz="1600">
                <a:latin typeface="+mn-lt"/>
                <a:cs typeface="+mn-cs"/>
              </a:defRPr>
            </a:lvl9pPr>
          </a:lstStyle>
          <a:p>
            <a:pPr lvl="0"/>
            <a:endParaRPr lang="bg-BG" dirty="0">
              <a:gradFill>
                <a:gsLst>
                  <a:gs pos="0">
                    <a:schemeClr val="tx1">
                      <a:alpha val="15000"/>
                    </a:schemeClr>
                  </a:gs>
                  <a:gs pos="60000">
                    <a:schemeClr val="tx1"/>
                  </a:gs>
                </a:gsLst>
                <a:lin ang="5400000" scaled="0"/>
              </a:gradFill>
              <a:effectLst>
                <a:outerShdw blurRad="50800" dist="38100" dir="2700000" algn="tl" rotWithShape="0">
                  <a:prstClr val="black">
                    <a:alpha val="35000"/>
                  </a:prstClr>
                </a:outerShdw>
              </a:effectLst>
            </a:endParaRPr>
          </a:p>
        </p:txBody>
      </p:sp>
    </p:spTree>
    <p:extLst>
      <p:ext uri="{BB962C8B-B14F-4D97-AF65-F5344CB8AC3E}">
        <p14:creationId xmlns:p14="http://schemas.microsoft.com/office/powerpoint/2010/main" val="279923778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title only">
    <p:spTree>
      <p:nvGrpSpPr>
        <p:cNvPr id="1" name=""/>
        <p:cNvGrpSpPr/>
        <p:nvPr/>
      </p:nvGrpSpPr>
      <p:grpSpPr>
        <a:xfrm>
          <a:off x="0" y="0"/>
          <a:ext cx="0" cy="0"/>
          <a:chOff x="0" y="0"/>
          <a:chExt cx="0" cy="0"/>
        </a:xfrm>
      </p:grpSpPr>
      <p:sp>
        <p:nvSpPr>
          <p:cNvPr id="6" name="Content Placeholder 2"/>
          <p:cNvSpPr>
            <a:spLocks noGrp="1"/>
          </p:cNvSpPr>
          <p:nvPr>
            <p:ph idx="1"/>
          </p:nvPr>
        </p:nvSpPr>
        <p:spPr>
          <a:xfrm>
            <a:off x="0" y="1051560"/>
            <a:ext cx="9136380" cy="5806440"/>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1pPr>
            <a:lvl2pPr marL="756000">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2pPr>
            <a:lvl3pPr marL="1019175" indent="-228600">
              <a:buClr>
                <a:srgbClr val="FFC000"/>
              </a:buClr>
              <a:defRPr>
                <a:ln w="31750">
                  <a:noFill/>
                </a:ln>
                <a:effectLst>
                  <a:outerShdw blurRad="50800" dist="38100" dir="2700000" algn="tl" rotWithShape="0">
                    <a:prstClr val="black"/>
                  </a:outerShdw>
                </a:effectLst>
                <a:latin typeface="Calibri" pitchFamily="34" charset="0"/>
              </a:defRPr>
            </a:lvl3pPr>
            <a:lvl4pPr marL="1236663" indent="-209550">
              <a:buClr>
                <a:srgbClr val="FFC000"/>
              </a:buClr>
              <a:buSzPct val="90000"/>
              <a:buFont typeface="Verdana" pitchFamily="34" charset="0"/>
              <a:buChar char="-"/>
              <a:defRPr>
                <a:ln w="31750">
                  <a:noFill/>
                </a:ln>
                <a:effectLst>
                  <a:outerShdw blurRad="50800" dist="38100" dir="2700000" algn="tl" rotWithShape="0">
                    <a:prstClr val="black"/>
                  </a:outerShdw>
                </a:effectLst>
                <a:latin typeface="Calibri" pitchFamily="34" charset="0"/>
              </a:defRPr>
            </a:lvl4pPr>
            <a:lvl5pPr marL="1455738" indent="-209550">
              <a:buClr>
                <a:srgbClr val="FFC000"/>
              </a:buClr>
              <a:defRPr>
                <a:ln w="31750">
                  <a:noFill/>
                </a:ln>
                <a:effectLst>
                  <a:outerShdw blurRad="50800" dist="38100" dir="2700000" algn="tl" rotWithShape="0">
                    <a:prstClr val="black"/>
                  </a:outerShdw>
                </a:effectLst>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hasCustomPrompt="1"/>
          </p:nvPr>
        </p:nvSpPr>
        <p:spPr/>
        <p:txBody>
          <a:bodyPr/>
          <a:lstStyle>
            <a:lvl1pPr>
              <a:defRPr/>
            </a:lvl1pPr>
          </a:lstStyle>
          <a:p>
            <a:r>
              <a:rPr lang="en-US" dirty="0" smtClean="0"/>
              <a:t>Click to edit title</a:t>
            </a:r>
            <a:endParaRPr lang="bg-BG" dirty="0"/>
          </a:p>
        </p:txBody>
      </p:sp>
    </p:spTree>
    <p:extLst>
      <p:ext uri="{BB962C8B-B14F-4D97-AF65-F5344CB8AC3E}">
        <p14:creationId xmlns:p14="http://schemas.microsoft.com/office/powerpoint/2010/main" val="3417451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bg-BG" dirty="0"/>
          </a:p>
        </p:txBody>
      </p:sp>
      <p:sp>
        <p:nvSpPr>
          <p:cNvPr id="3" name="Text Placeholder 9"/>
          <p:cNvSpPr>
            <a:spLocks noGrp="1"/>
          </p:cNvSpPr>
          <p:nvPr>
            <p:ph type="body" sz="quarter" idx="10" hasCustomPrompt="1"/>
          </p:nvPr>
        </p:nvSpPr>
        <p:spPr>
          <a:xfrm>
            <a:off x="0" y="594360"/>
            <a:ext cx="7524000" cy="433394"/>
          </a:xfrm>
          <a:prstGeom prst="rect">
            <a:avLst/>
          </a:prstGeom>
        </p:spPr>
        <p:txBody>
          <a:bodyPr lIns="144000" tIns="0" bIns="0" anchor="ctr" anchorCtr="0">
            <a:noAutofit/>
            <a:scene3d>
              <a:camera prst="orthographicFront"/>
              <a:lightRig rig="threePt" dir="t"/>
            </a:scene3d>
            <a:sp3d contourW="12700">
              <a:contourClr>
                <a:srgbClr val="434343"/>
              </a:contourClr>
            </a:sp3d>
          </a:bodyPr>
          <a:lstStyle>
            <a:lvl1pPr marL="64008" indent="0">
              <a:buNone/>
              <a:defRPr lang="bg-BG" b="1" dirty="0">
                <a:ln>
                  <a:solidFill>
                    <a:schemeClr val="bg1">
                      <a:alpha val="75000"/>
                    </a:schemeClr>
                  </a:solidFill>
                </a:ln>
                <a:solidFill>
                  <a:schemeClr val="tx1">
                    <a:lumMod val="95000"/>
                  </a:schemeClr>
                </a:solidFill>
                <a:effectLst>
                  <a:outerShdw blurRad="50800" dist="38100" dir="2700000" algn="tl" rotWithShape="0">
                    <a:prstClr val="black">
                      <a:alpha val="34000"/>
                    </a:prstClr>
                  </a:outerShdw>
                </a:effectLst>
                <a:latin typeface="Calibri" pitchFamily="34" charset="0"/>
              </a:defRPr>
            </a:lvl1pPr>
          </a:lstStyle>
          <a:p>
            <a:pPr lvl="0"/>
            <a:r>
              <a:rPr lang="en-US" dirty="0" smtClean="0"/>
              <a:t>Click to edit subtitle</a:t>
            </a:r>
            <a:endParaRPr lang="bg-BG" dirty="0"/>
          </a:p>
        </p:txBody>
      </p:sp>
      <p:sp>
        <p:nvSpPr>
          <p:cNvPr id="8" name="Content Placeholder 2"/>
          <p:cNvSpPr>
            <a:spLocks noGrp="1"/>
          </p:cNvSpPr>
          <p:nvPr>
            <p:ph idx="1"/>
          </p:nvPr>
        </p:nvSpPr>
        <p:spPr>
          <a:xfrm>
            <a:off x="0" y="1051560"/>
            <a:ext cx="9136380" cy="5806440"/>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1pPr>
            <a:lvl2pPr marL="756000">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2pPr>
            <a:lvl3pPr marL="1019175" indent="-228600">
              <a:buClr>
                <a:srgbClr val="FFC000"/>
              </a:buClr>
              <a:defRPr>
                <a:ln w="31750">
                  <a:noFill/>
                </a:ln>
                <a:effectLst>
                  <a:outerShdw blurRad="50800" dist="38100" dir="2700000" algn="tl" rotWithShape="0">
                    <a:prstClr val="black"/>
                  </a:outerShdw>
                </a:effectLst>
                <a:latin typeface="Calibri" pitchFamily="34" charset="0"/>
              </a:defRPr>
            </a:lvl3pPr>
            <a:lvl4pPr marL="1236663" indent="-209550">
              <a:buClr>
                <a:srgbClr val="FFC000"/>
              </a:buClr>
              <a:buSzPct val="90000"/>
              <a:buFont typeface="Verdana" pitchFamily="34" charset="0"/>
              <a:buChar char="-"/>
              <a:defRPr>
                <a:ln w="31750">
                  <a:noFill/>
                </a:ln>
                <a:effectLst>
                  <a:outerShdw blurRad="50800" dist="38100" dir="2700000" algn="tl" rotWithShape="0">
                    <a:prstClr val="black"/>
                  </a:outerShdw>
                </a:effectLst>
                <a:latin typeface="Calibri" pitchFamily="34" charset="0"/>
              </a:defRPr>
            </a:lvl4pPr>
            <a:lvl5pPr marL="1455738" indent="-209550">
              <a:buClr>
                <a:srgbClr val="FFC000"/>
              </a:buClr>
              <a:defRPr>
                <a:ln w="31750">
                  <a:noFill/>
                </a:ln>
                <a:effectLst>
                  <a:outerShdw blurRad="50800" dist="38100" dir="2700000" algn="tl" rotWithShape="0">
                    <a:prstClr val="black"/>
                  </a:outerShdw>
                </a:effectLst>
                <a:latin typeface="Calibri" pitchFamily="34" charset="0"/>
              </a:defRPr>
            </a:lvl5pPr>
          </a:lstStyle>
          <a:p>
            <a:pPr lvl="0"/>
            <a:r>
              <a:rPr lang="en-US" dirty="0" smtClean="0"/>
              <a:t>Click to edit Master text styles</a:t>
            </a:r>
          </a:p>
          <a:p>
            <a:pPr lvl="1"/>
            <a:r>
              <a:rPr lang="en-US" dirty="0" smtClean="0"/>
              <a:t>Second level</a:t>
            </a:r>
          </a:p>
          <a:p>
            <a:pPr lvl="0"/>
            <a:r>
              <a:rPr lang="en-US" dirty="0" smtClean="0"/>
              <a:t>Third level</a:t>
            </a:r>
          </a:p>
          <a:p>
            <a:pPr lvl="1"/>
            <a:r>
              <a:rPr lang="en-US" dirty="0" smtClean="0"/>
              <a:t>Fourth level</a:t>
            </a:r>
          </a:p>
          <a:p>
            <a:pPr lvl="2"/>
            <a:r>
              <a:rPr lang="en-US" dirty="0" smtClean="0"/>
              <a:t>Fifth level</a:t>
            </a:r>
          </a:p>
        </p:txBody>
      </p:sp>
    </p:spTree>
    <p:extLst>
      <p:ext uri="{BB962C8B-B14F-4D97-AF65-F5344CB8AC3E}">
        <p14:creationId xmlns:p14="http://schemas.microsoft.com/office/powerpoint/2010/main" val="4272619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138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c">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340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53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ain title only">
    <p:spTree>
      <p:nvGrpSpPr>
        <p:cNvPr id="1" name=""/>
        <p:cNvGrpSpPr/>
        <p:nvPr/>
      </p:nvGrpSpPr>
      <p:grpSpPr>
        <a:xfrm>
          <a:off x="0" y="0"/>
          <a:ext cx="0" cy="0"/>
          <a:chOff x="0" y="0"/>
          <a:chExt cx="0" cy="0"/>
        </a:xfrm>
      </p:grpSpPr>
      <p:sp>
        <p:nvSpPr>
          <p:cNvPr id="6" name="Content Placeholder 2"/>
          <p:cNvSpPr>
            <a:spLocks noGrp="1"/>
          </p:cNvSpPr>
          <p:nvPr>
            <p:ph idx="1"/>
          </p:nvPr>
        </p:nvSpPr>
        <p:spPr>
          <a:xfrm>
            <a:off x="0" y="1051560"/>
            <a:ext cx="9136380" cy="5806440"/>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1pPr>
            <a:lvl2pPr marL="756000">
              <a:buClr>
                <a:srgbClr val="FFC000"/>
              </a:buClr>
              <a:buSzPct val="70000"/>
              <a:buFont typeface="Wingdings 2" pitchFamily="18" charset="2"/>
              <a:buChar char=""/>
              <a:defRPr>
                <a:ln w="31750">
                  <a:noFill/>
                </a:ln>
                <a:effectLst>
                  <a:outerShdw blurRad="50800" dist="38100" dir="2700000" algn="tl" rotWithShape="0">
                    <a:prstClr val="black"/>
                  </a:outerShdw>
                </a:effectLst>
                <a:latin typeface="Calibri" pitchFamily="34" charset="0"/>
              </a:defRPr>
            </a:lvl2pPr>
            <a:lvl3pPr marL="1019175" indent="-228600">
              <a:buClr>
                <a:srgbClr val="FFC000"/>
              </a:buClr>
              <a:defRPr>
                <a:ln w="31750">
                  <a:noFill/>
                </a:ln>
                <a:effectLst>
                  <a:outerShdw blurRad="50800" dist="38100" dir="2700000" algn="tl" rotWithShape="0">
                    <a:prstClr val="black"/>
                  </a:outerShdw>
                </a:effectLst>
                <a:latin typeface="Calibri" pitchFamily="34" charset="0"/>
              </a:defRPr>
            </a:lvl3pPr>
            <a:lvl4pPr marL="1236663" indent="-209550">
              <a:buClr>
                <a:srgbClr val="FFC000"/>
              </a:buClr>
              <a:buSzPct val="90000"/>
              <a:buFont typeface="Verdana" pitchFamily="34" charset="0"/>
              <a:buChar char="-"/>
              <a:defRPr>
                <a:ln w="31750">
                  <a:noFill/>
                </a:ln>
                <a:effectLst>
                  <a:outerShdw blurRad="50800" dist="38100" dir="2700000" algn="tl" rotWithShape="0">
                    <a:prstClr val="black"/>
                  </a:outerShdw>
                </a:effectLst>
                <a:latin typeface="Calibri" pitchFamily="34" charset="0"/>
              </a:defRPr>
            </a:lvl4pPr>
            <a:lvl5pPr marL="1455738" indent="-209550">
              <a:buClr>
                <a:srgbClr val="FFC000"/>
              </a:buClr>
              <a:defRPr>
                <a:ln w="31750">
                  <a:noFill/>
                </a:ln>
                <a:effectLst>
                  <a:outerShdw blurRad="50800" dist="38100" dir="2700000" algn="tl" rotWithShape="0">
                    <a:prstClr val="black"/>
                  </a:outerShdw>
                </a:effectLst>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hasCustomPrompt="1"/>
          </p:nvPr>
        </p:nvSpPr>
        <p:spPr>
          <a:xfrm>
            <a:off x="0" y="0"/>
            <a:ext cx="7524750" cy="609600"/>
          </a:xfrm>
          <a:prstGeom prst="rect">
            <a:avLst/>
          </a:prstGeom>
        </p:spPr>
        <p:txBody>
          <a:bodyPr/>
          <a:lstStyle>
            <a:lvl1pPr>
              <a:defRPr/>
            </a:lvl1pPr>
          </a:lstStyle>
          <a:p>
            <a:r>
              <a:rPr lang="en-US" dirty="0" smtClean="0"/>
              <a:t>Click to edit title</a:t>
            </a:r>
            <a:endParaRPr lang="bg-BG" dirty="0"/>
          </a:p>
        </p:txBody>
      </p:sp>
    </p:spTree>
    <p:extLst>
      <p:ext uri="{BB962C8B-B14F-4D97-AF65-F5344CB8AC3E}">
        <p14:creationId xmlns:p14="http://schemas.microsoft.com/office/powerpoint/2010/main" val="3120013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7" name="Picture 2" descr="D:\Dropbox\Presentations\SIGGRAPH 2014\Logos\Logo-master.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329940" y="548680"/>
            <a:ext cx="2484120" cy="129919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724377"/>
      </p:ext>
    </p:extLst>
  </p:cSld>
  <p:clrMap bg1="dk1" tx1="lt1" bg2="dk2" tx2="lt2" accent1="accent1" accent2="accent2" accent3="accent3" accent4="accent4" accent5="accent5" accent6="accent6" hlink="hlink" folHlink="folHlink"/>
  <p:sldLayoutIdLst>
    <p:sldLayoutId id="2147483738" r:id="rId1"/>
    <p:sldLayoutId id="2147483739" r:id="rId2"/>
  </p:sldLayoutIdLst>
  <p:timing>
    <p:tnLst>
      <p:par>
        <p:cTn id="1" dur="indefinite" restart="never" nodeType="tmRoot"/>
      </p:par>
    </p:tnLst>
  </p:timing>
  <p:hf sldNum="0" hdr="0"/>
  <p:txStyles>
    <p:titleStyle>
      <a:lvl1pPr marL="0" algn="l" rtl="0" eaLnBrk="1" latinLnBrk="0" hangingPunct="1">
        <a:spcBef>
          <a:spcPct val="0"/>
        </a:spcBef>
        <a:buFont typeface="Arial" pitchFamily="34" charset="0"/>
        <a:buNone/>
        <a:defRPr kumimoji="0" sz="3600" b="1" kern="1200">
          <a:ln w="6350">
            <a:noFill/>
          </a:ln>
          <a:solidFill>
            <a:srgbClr val="FFC000"/>
          </a:solidFill>
          <a:effectLst>
            <a:outerShdw blurRad="50800" dist="38100" dir="2700000" algn="tl" rotWithShape="0">
              <a:srgbClr val="000000">
                <a:alpha val="40000"/>
              </a:srgbClr>
            </a:outerShdw>
          </a:effectLst>
          <a:latin typeface="Calibri" pitchFamily="34" charset="0"/>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32" y="0"/>
            <a:ext cx="9144000" cy="1044484"/>
          </a:xfrm>
          <a:prstGeom prst="rect">
            <a:avLst/>
          </a:prstGeom>
          <a:gradFill>
            <a:gsLst>
              <a:gs pos="0">
                <a:schemeClr val="tx1">
                  <a:alpha val="10000"/>
                </a:schemeClr>
              </a:gs>
              <a:gs pos="31000">
                <a:schemeClr val="tx1">
                  <a:alpha val="0"/>
                </a:schemeClr>
              </a:gs>
              <a:gs pos="60000">
                <a:schemeClr val="tx1">
                  <a:alpha val="8000"/>
                </a:schemeClr>
              </a:gs>
              <a:gs pos="61000">
                <a:schemeClr val="tx1">
                  <a:alpha val="13000"/>
                </a:schemeClr>
              </a:gs>
              <a:gs pos="100000">
                <a:schemeClr val="tx1">
                  <a:alpha val="0"/>
                </a:schemeClr>
              </a:gs>
            </a:gsLst>
            <a:lin ang="5400000" scaled="0"/>
          </a:gradFill>
          <a:ln>
            <a:noFill/>
          </a:ln>
          <a:effectLst>
            <a:outerShdw blurRad="139700" dist="50800" dir="5400000" sx="101000" sy="101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Title Placeholder 19"/>
          <p:cNvSpPr>
            <a:spLocks noGrp="1"/>
          </p:cNvSpPr>
          <p:nvPr>
            <p:ph type="title"/>
          </p:nvPr>
        </p:nvSpPr>
        <p:spPr>
          <a:xfrm>
            <a:off x="0" y="0"/>
            <a:ext cx="7524750" cy="609600"/>
          </a:xfrm>
          <a:prstGeom prst="rect">
            <a:avLst/>
          </a:prstGeom>
        </p:spPr>
        <p:txBody>
          <a:bodyPr vert="horz" wrap="square" lIns="180000" tIns="0" rIns="90000" bIns="0" rtlCol="0" anchor="ctr" anchorCtr="0">
            <a:noAutofit/>
            <a:scene3d>
              <a:camera prst="orthographicFront"/>
              <a:lightRig rig="threePt" dir="t">
                <a:rot lat="0" lon="0" rev="2700000"/>
              </a:lightRig>
            </a:scene3d>
            <a:sp3d contourW="19050" prstMaterial="dkEdge">
              <a:bevelT w="19050" h="12700"/>
              <a:contourClr>
                <a:schemeClr val="bg1">
                  <a:lumMod val="85000"/>
                  <a:lumOff val="15000"/>
                </a:schemeClr>
              </a:contourClr>
            </a:sp3d>
          </a:bodyPr>
          <a:lstStyle/>
          <a:p>
            <a:pPr lvl="0" fontAlgn="base">
              <a:spcAft>
                <a:spcPct val="0"/>
              </a:spcAft>
            </a:pPr>
            <a:r>
              <a:rPr lang="en-US" dirty="0" smtClean="0"/>
              <a:t>Click to edit title</a:t>
            </a:r>
            <a:endParaRPr lang="bg-BG" dirty="0"/>
          </a:p>
        </p:txBody>
      </p:sp>
      <p:pic>
        <p:nvPicPr>
          <p:cNvPr id="12290" name="Picture 2" descr="D:\Dropbox\Presentations\SIGGRAPH 2014\Logos\Logo-small.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525403" y="25827"/>
            <a:ext cx="1592547" cy="57331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428510"/>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7" r:id="rId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p:txStyles>
    <p:titleStyle>
      <a:lvl1pPr marL="0" algn="l" rtl="0" eaLnBrk="1" latinLnBrk="0" hangingPunct="1">
        <a:spcBef>
          <a:spcPct val="0"/>
        </a:spcBef>
        <a:buFont typeface="Arial" pitchFamily="34" charset="0"/>
        <a:buNone/>
        <a:defRPr kumimoji="0" lang="bg-BG" sz="3600" b="1" kern="1200" dirty="0">
          <a:ln w="6350">
            <a:noFill/>
          </a:ln>
          <a:solidFill>
            <a:srgbClr val="FFC000"/>
          </a:solidFill>
          <a:effectLst>
            <a:outerShdw blurRad="50800" dist="38100" dir="2700000" algn="tl" rotWithShape="0">
              <a:srgbClr val="000000">
                <a:alpha val="30000"/>
              </a:srgbClr>
            </a:outerShdw>
          </a:effectLst>
          <a:latin typeface="Calibri" pitchFamily="34" charset="0"/>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225291"/>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8" r:id="rId3"/>
  </p:sldLayoutIdLst>
  <p:timing>
    <p:tnLst>
      <p:par>
        <p:cTn id="1" dur="indefinite" restart="never" nodeType="tmRoot"/>
      </p:par>
    </p:tnLst>
  </p:timing>
  <p:hf sldNum="0" hdr="0"/>
  <p:txStyles>
    <p:titleStyle>
      <a:lvl1pPr marL="0" algn="l" rtl="0" eaLnBrk="1" latinLnBrk="0" hangingPunct="1">
        <a:spcBef>
          <a:spcPct val="0"/>
        </a:spcBef>
        <a:buFont typeface="Arial" pitchFamily="34" charset="0"/>
        <a:buNone/>
        <a:defRPr kumimoji="0" sz="3600" b="1" kern="1200">
          <a:ln w="6350">
            <a:noFill/>
          </a:ln>
          <a:solidFill>
            <a:srgbClr val="FFC000"/>
          </a:solidFill>
          <a:effectLst>
            <a:outerShdw blurRad="50800" dist="38100" dir="2700000" algn="tl" rotWithShape="0">
              <a:srgbClr val="000000">
                <a:alpha val="40000"/>
              </a:srgbClr>
            </a:outerShdw>
          </a:effectLst>
          <a:latin typeface="Calibri" pitchFamily="34" charset="0"/>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3" Type="http://schemas.openxmlformats.org/officeDocument/2006/relationships/image" Target="../media/image21.png"/><Relationship Id="rId3" Type="http://schemas.openxmlformats.org/officeDocument/2006/relationships/image" Target="../media/image100.png"/><Relationship Id="rId7" Type="http://schemas.openxmlformats.org/officeDocument/2006/relationships/image" Target="../media/image14.png"/><Relationship Id="rId12" Type="http://schemas.openxmlformats.org/officeDocument/2006/relationships/image" Target="../media/image20.png"/><Relationship Id="rId2" Type="http://schemas.openxmlformats.org/officeDocument/2006/relationships/notesSlide" Target="../notesSlides/notesSlide10.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image" Target="../media/image18.png"/><Relationship Id="rId4" Type="http://schemas.openxmlformats.org/officeDocument/2006/relationships/image" Target="../media/image110.pn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1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3.png"/><Relationship Id="rId12" Type="http://schemas.openxmlformats.org/officeDocument/2006/relationships/image" Target="../media/image20.png"/><Relationship Id="rId17"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16.png"/><Relationship Id="rId20"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11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2.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png"/><Relationship Id="rId3" Type="http://schemas.openxmlformats.org/officeDocument/2006/relationships/image" Target="../media/image10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12.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0.png"/><Relationship Id="rId10" Type="http://schemas.openxmlformats.org/officeDocument/2006/relationships/image" Target="../media/image170.png"/><Relationship Id="rId4" Type="http://schemas.openxmlformats.org/officeDocument/2006/relationships/image" Target="../media/image110.png"/><Relationship Id="rId9" Type="http://schemas.openxmlformats.org/officeDocument/2006/relationships/image" Target="../media/image160.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5.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3.xml"/><Relationship Id="rId16"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80.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2.png"/><Relationship Id="rId7"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90.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60.png"/><Relationship Id="rId5" Type="http://schemas.openxmlformats.org/officeDocument/2006/relationships/image" Target="../media/image651.png"/><Relationship Id="rId4" Type="http://schemas.openxmlformats.org/officeDocument/2006/relationships/image" Target="../media/image640.png"/></Relationships>
</file>

<file path=ppt/slides/_rels/slide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60.png"/><Relationship Id="rId5" Type="http://schemas.openxmlformats.org/officeDocument/2006/relationships/image" Target="../media/image651.png"/><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60.png"/><Relationship Id="rId5" Type="http://schemas.openxmlformats.org/officeDocument/2006/relationships/image" Target="../media/image651.png"/><Relationship Id="rId4" Type="http://schemas.openxmlformats.org/officeDocument/2006/relationships/image" Target="../media/image6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9552" y="2541113"/>
            <a:ext cx="8064896" cy="1708215"/>
          </a:xfrm>
        </p:spPr>
        <p:txBody>
          <a:bodyPr/>
          <a:lstStyle/>
          <a:p>
            <a:r>
              <a:rPr lang="en-US" dirty="0" smtClean="0"/>
              <a:t>Combining Photon Mapping and Bidirectional Path Tracing</a:t>
            </a:r>
            <a:endParaRPr lang="en-US" sz="2800" i="1" dirty="0"/>
          </a:p>
        </p:txBody>
      </p:sp>
      <p:sp>
        <p:nvSpPr>
          <p:cNvPr id="7" name="Text Placeholder 6"/>
          <p:cNvSpPr>
            <a:spLocks noGrp="1"/>
          </p:cNvSpPr>
          <p:nvPr>
            <p:ph type="body" sz="quarter" idx="11"/>
          </p:nvPr>
        </p:nvSpPr>
        <p:spPr>
          <a:xfrm>
            <a:off x="0" y="4733853"/>
            <a:ext cx="9144000" cy="1180794"/>
          </a:xfrm>
        </p:spPr>
        <p:txBody>
          <a:bodyPr/>
          <a:lstStyle/>
          <a:p>
            <a:r>
              <a:rPr lang="en-US" sz="3200" dirty="0" smtClean="0"/>
              <a:t>Iliyan Georgiev</a:t>
            </a:r>
          </a:p>
          <a:p>
            <a:endParaRPr lang="en-US" sz="2400" dirty="0" smtClean="0"/>
          </a:p>
        </p:txBody>
      </p:sp>
      <p:pic>
        <p:nvPicPr>
          <p:cNvPr id="11266" name="Picture 2" descr="D:\Dropbox\Presentations\SIGGRAPH 2014\VCM\Logos\SALogo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6183702"/>
            <a:ext cx="1900808" cy="371252"/>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pic>
        <p:nvPicPr>
          <p:cNvPr id="11267" name="Picture 3" descr="D:\Dropbox\Presentations\SIGGRAPH 2014\VCM\Logos\Ud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6050272"/>
            <a:ext cx="1591301" cy="638112"/>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92637"/>
      </p:ext>
    </p:extLst>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p:transition spd="slow">
        <p:fade thruBlk="1"/>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753686" y="5264160"/>
            <a:ext cx="4157884" cy="461665"/>
          </a:xfrm>
          <a:prstGeom prst="rect">
            <a:avLst/>
          </a:prstGeom>
          <a:solidFill>
            <a:schemeClr val="tx1">
              <a:alpha val="20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Photon mapping</a:t>
            </a:r>
            <a:endParaRPr lang="en-US" sz="2400" dirty="0">
              <a:effectLst>
                <a:outerShdw blurRad="50800" dist="38100" dir="2700000" algn="tl" rotWithShape="0">
                  <a:prstClr val="black"/>
                </a:outerShdw>
              </a:effectLst>
              <a:latin typeface="+mn-lt"/>
            </a:endParaRPr>
          </a:p>
        </p:txBody>
      </p:sp>
      <p:sp>
        <p:nvSpPr>
          <p:cNvPr id="71" name="Rectangle 70"/>
          <p:cNvSpPr/>
          <p:nvPr/>
        </p:nvSpPr>
        <p:spPr>
          <a:xfrm>
            <a:off x="4753686" y="1823035"/>
            <a:ext cx="4157884" cy="3367867"/>
          </a:xfrm>
          <a:prstGeom prst="rect">
            <a:avLst/>
          </a:prstGeom>
          <a:solidFill>
            <a:schemeClr val="tx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dirty="0"/>
          </a:p>
        </p:txBody>
      </p:sp>
      <p:sp>
        <p:nvSpPr>
          <p:cNvPr id="72" name="Rectangle 71"/>
          <p:cNvSpPr/>
          <p:nvPr/>
        </p:nvSpPr>
        <p:spPr>
          <a:xfrm>
            <a:off x="5751171" y="4699073"/>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5" name="Title 4"/>
          <p:cNvSpPr>
            <a:spLocks noGrp="1"/>
          </p:cNvSpPr>
          <p:nvPr>
            <p:ph type="title"/>
          </p:nvPr>
        </p:nvSpPr>
        <p:spPr/>
        <p:txBody>
          <a:bodyPr/>
          <a:lstStyle/>
          <a:p>
            <a:r>
              <a:rPr lang="en-US" dirty="0"/>
              <a:t>Bidirectional MC path sampling</a:t>
            </a:r>
            <a:endParaRPr lang="en-GB" dirty="0"/>
          </a:p>
        </p:txBody>
      </p:sp>
      <p:sp>
        <p:nvSpPr>
          <p:cNvPr id="43" name="Rectangle 42"/>
          <p:cNvSpPr/>
          <p:nvPr/>
        </p:nvSpPr>
        <p:spPr>
          <a:xfrm>
            <a:off x="264666" y="1823035"/>
            <a:ext cx="4157884" cy="3367867"/>
          </a:xfrm>
          <a:prstGeom prst="rect">
            <a:avLst/>
          </a:prstGeom>
          <a:solidFill>
            <a:schemeClr val="tx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8" name="Rectangle 47"/>
          <p:cNvSpPr/>
          <p:nvPr/>
        </p:nvSpPr>
        <p:spPr>
          <a:xfrm>
            <a:off x="1262151" y="4699073"/>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9" name="Rectangle 48"/>
          <p:cNvSpPr/>
          <p:nvPr/>
        </p:nvSpPr>
        <p:spPr>
          <a:xfrm>
            <a:off x="2463933" y="2136641"/>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7" name="Straight Arrow Connector 6"/>
          <p:cNvCxnSpPr>
            <a:stCxn id="8" idx="1"/>
            <a:endCxn id="16" idx="5"/>
          </p:cNvCxnSpPr>
          <p:nvPr/>
        </p:nvCxnSpPr>
        <p:spPr>
          <a:xfrm flipH="1" flipV="1">
            <a:off x="3034880" y="2311512"/>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666860" y="3362365"/>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 name="Sun 8"/>
          <p:cNvSpPr/>
          <p:nvPr/>
        </p:nvSpPr>
        <p:spPr>
          <a:xfrm rot="1134788">
            <a:off x="3702905" y="3366091"/>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10" name="Straight Arrow Connector 9"/>
          <p:cNvCxnSpPr>
            <a:stCxn id="16" idx="3"/>
            <a:endCxn id="17" idx="7"/>
          </p:cNvCxnSpPr>
          <p:nvPr/>
        </p:nvCxnSpPr>
        <p:spPr>
          <a:xfrm flipH="1">
            <a:off x="1833098" y="2311512"/>
            <a:ext cx="1109712" cy="2337457"/>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7" idx="1"/>
            <a:endCxn id="12" idx="5"/>
          </p:cNvCxnSpPr>
          <p:nvPr/>
        </p:nvCxnSpPr>
        <p:spPr>
          <a:xfrm flipH="1" flipV="1">
            <a:off x="888826" y="2913738"/>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77688" y="2802602"/>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3" name="Group 12"/>
          <p:cNvGrpSpPr/>
          <p:nvPr/>
        </p:nvGrpSpPr>
        <p:grpSpPr>
          <a:xfrm rot="774754">
            <a:off x="391709" y="2494671"/>
            <a:ext cx="410270" cy="298378"/>
            <a:chOff x="3192789" y="1005143"/>
            <a:chExt cx="785815" cy="571503"/>
          </a:xfrm>
        </p:grpSpPr>
        <p:sp>
          <p:nvSpPr>
            <p:cNvPr id="14"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5"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16" name="Oval 15"/>
          <p:cNvSpPr/>
          <p:nvPr/>
        </p:nvSpPr>
        <p:spPr>
          <a:xfrm>
            <a:off x="2923742" y="2200376"/>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7" name="Oval 16"/>
          <p:cNvSpPr/>
          <p:nvPr/>
        </p:nvSpPr>
        <p:spPr>
          <a:xfrm>
            <a:off x="1721960" y="4629901"/>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p:cNvSpPr/>
              <p:nvPr/>
            </p:nvSpPr>
            <p:spPr>
              <a:xfrm>
                <a:off x="3673907" y="2996178"/>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18" name="Rectangle 17"/>
              <p:cNvSpPr>
                <a:spLocks noRot="1" noChangeAspect="1" noMove="1" noResize="1" noEditPoints="1" noAdjustHandles="1" noChangeArrowheads="1" noChangeShapeType="1" noTextEdit="1"/>
              </p:cNvSpPr>
              <p:nvPr/>
            </p:nvSpPr>
            <p:spPr>
              <a:xfrm>
                <a:off x="3673907" y="2996178"/>
                <a:ext cx="501676" cy="400110"/>
              </a:xfrm>
              <a:prstGeom prst="rect">
                <a:avLst/>
              </a:prstGeom>
              <a:blipFill rotWithShape="1">
                <a:blip r:embed="rId3"/>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853275" y="1772816"/>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19" name="Rectangle 18"/>
              <p:cNvSpPr>
                <a:spLocks noRot="1" noChangeAspect="1" noMove="1" noResize="1" noEditPoints="1" noAdjustHandles="1" noChangeArrowheads="1" noChangeShapeType="1" noTextEdit="1"/>
              </p:cNvSpPr>
              <p:nvPr/>
            </p:nvSpPr>
            <p:spPr>
              <a:xfrm>
                <a:off x="2853275" y="1772816"/>
                <a:ext cx="495713" cy="400110"/>
              </a:xfrm>
              <a:prstGeom prst="rect">
                <a:avLst/>
              </a:prstGeom>
              <a:blipFill rotWithShape="1">
                <a:blip r:embed="rId4"/>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484902" y="4724510"/>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20" name="Rectangle 19"/>
              <p:cNvSpPr>
                <a:spLocks noRot="1" noChangeAspect="1" noMove="1" noResize="1" noEditPoints="1" noAdjustHandles="1" noChangeArrowheads="1" noChangeShapeType="1" noTextEdit="1"/>
              </p:cNvSpPr>
              <p:nvPr/>
            </p:nvSpPr>
            <p:spPr>
              <a:xfrm>
                <a:off x="1484902" y="4724510"/>
                <a:ext cx="501676" cy="400110"/>
              </a:xfrm>
              <a:prstGeom prst="rect">
                <a:avLst/>
              </a:prstGeom>
              <a:blipFill rotWithShape="1">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3416" y="2819837"/>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21" name="Rectangle 20"/>
              <p:cNvSpPr>
                <a:spLocks noRot="1" noChangeAspect="1" noMove="1" noResize="1" noEditPoints="1" noAdjustHandles="1" noChangeArrowheads="1" noChangeShapeType="1" noTextEdit="1"/>
              </p:cNvSpPr>
              <p:nvPr/>
            </p:nvSpPr>
            <p:spPr>
              <a:xfrm>
                <a:off x="433416" y="2819837"/>
                <a:ext cx="511999" cy="400110"/>
              </a:xfrm>
              <a:prstGeom prst="rect">
                <a:avLst/>
              </a:prstGeom>
              <a:blipFill rotWithShape="1">
                <a:blip r:embed="rId6"/>
                <a:stretch>
                  <a:fillRect b="-10769"/>
                </a:stretch>
              </a:blipFill>
            </p:spPr>
            <p:txBody>
              <a:bodyPr/>
              <a:lstStyle/>
              <a:p>
                <a:r>
                  <a:rPr lang="en-US">
                    <a:noFill/>
                  </a:rPr>
                  <a:t> </a:t>
                </a:r>
              </a:p>
            </p:txBody>
          </p:sp>
        </mc:Fallback>
      </mc:AlternateContent>
      <p:sp>
        <p:nvSpPr>
          <p:cNvPr id="73" name="Rectangle 72"/>
          <p:cNvSpPr/>
          <p:nvPr/>
        </p:nvSpPr>
        <p:spPr>
          <a:xfrm>
            <a:off x="6952953" y="2136641"/>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76" name="Sun 75"/>
          <p:cNvSpPr/>
          <p:nvPr/>
        </p:nvSpPr>
        <p:spPr>
          <a:xfrm rot="1134788">
            <a:off x="8191925" y="3366091"/>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80" name="Group 79"/>
          <p:cNvGrpSpPr/>
          <p:nvPr/>
        </p:nvGrpSpPr>
        <p:grpSpPr>
          <a:xfrm rot="774754">
            <a:off x="4880729" y="2494671"/>
            <a:ext cx="410270" cy="298378"/>
            <a:chOff x="3192789" y="1005143"/>
            <a:chExt cx="785815" cy="571503"/>
          </a:xfrm>
        </p:grpSpPr>
        <p:sp>
          <p:nvSpPr>
            <p:cNvPr id="88" name="Isosceles Triangle 87"/>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89" name="Rectangle 88"/>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74" name="Straight Arrow Connector 73"/>
          <p:cNvCxnSpPr>
            <a:stCxn id="75" idx="1"/>
            <a:endCxn id="81" idx="5"/>
          </p:cNvCxnSpPr>
          <p:nvPr/>
        </p:nvCxnSpPr>
        <p:spPr>
          <a:xfrm flipH="1" flipV="1">
            <a:off x="7523900" y="2311512"/>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8155880" y="2996178"/>
            <a:ext cx="508723" cy="496391"/>
            <a:chOff x="8118210" y="3321257"/>
            <a:chExt cx="508723" cy="496391"/>
          </a:xfrm>
        </p:grpSpPr>
        <p:sp>
          <p:nvSpPr>
            <p:cNvPr id="75" name="Oval 74"/>
            <p:cNvSpPr/>
            <p:nvPr/>
          </p:nvSpPr>
          <p:spPr>
            <a:xfrm>
              <a:off x="8118210" y="368744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3" name="Rectangle 82"/>
                <p:cNvSpPr/>
                <p:nvPr/>
              </p:nvSpPr>
              <p:spPr>
                <a:xfrm>
                  <a:off x="8125257" y="3321257"/>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83" name="Rectangle 82"/>
                <p:cNvSpPr>
                  <a:spLocks noRot="1" noChangeAspect="1" noMove="1" noResize="1" noEditPoints="1" noAdjustHandles="1" noChangeArrowheads="1" noChangeShapeType="1" noTextEdit="1"/>
                </p:cNvSpPr>
                <p:nvPr/>
              </p:nvSpPr>
              <p:spPr>
                <a:xfrm>
                  <a:off x="8125257" y="3321257"/>
                  <a:ext cx="501676" cy="400110"/>
                </a:xfrm>
                <a:prstGeom prst="rect">
                  <a:avLst/>
                </a:prstGeom>
                <a:blipFill rotWithShape="1">
                  <a:blip r:embed="rId7"/>
                  <a:stretch>
                    <a:fillRect b="-10606"/>
                  </a:stretch>
                </a:blipFill>
              </p:spPr>
              <p:txBody>
                <a:bodyPr/>
                <a:lstStyle/>
                <a:p>
                  <a:r>
                    <a:rPr lang="en-US">
                      <a:noFill/>
                    </a:rPr>
                    <a:t> </a:t>
                  </a:r>
                </a:p>
              </p:txBody>
            </p:sp>
          </mc:Fallback>
        </mc:AlternateContent>
      </p:grpSp>
      <p:sp>
        <p:nvSpPr>
          <p:cNvPr id="68" name="TextBox 67"/>
          <p:cNvSpPr txBox="1"/>
          <p:nvPr/>
        </p:nvSpPr>
        <p:spPr>
          <a:xfrm>
            <a:off x="264666" y="5264160"/>
            <a:ext cx="4157884" cy="461665"/>
          </a:xfrm>
          <a:prstGeom prst="rect">
            <a:avLst/>
          </a:prstGeom>
          <a:solidFill>
            <a:schemeClr val="tx1">
              <a:alpha val="20000"/>
            </a:schemeClr>
          </a:solidFill>
        </p:spPr>
        <p:txBody>
          <a:bodyPr wrap="square" rtlCol="0">
            <a:spAutoFit/>
          </a:bodyPr>
          <a:lstStyle/>
          <a:p>
            <a:pPr algn="ctr"/>
            <a:r>
              <a:rPr lang="en-US" sz="2400" dirty="0">
                <a:effectLst>
                  <a:outerShdw blurRad="50800" dist="38100" dir="2700000" algn="tl" rotWithShape="0">
                    <a:prstClr val="black"/>
                  </a:outerShdw>
                </a:effectLst>
                <a:latin typeface="+mn-lt"/>
              </a:rPr>
              <a:t>Bidirectional path tracing</a:t>
            </a:r>
          </a:p>
        </p:txBody>
      </p:sp>
      <p:sp>
        <p:nvSpPr>
          <p:cNvPr id="92" name="Oval 91"/>
          <p:cNvSpPr/>
          <p:nvPr/>
        </p:nvSpPr>
        <p:spPr>
          <a:xfrm>
            <a:off x="5831763" y="4559107"/>
            <a:ext cx="890076" cy="271220"/>
          </a:xfrm>
          <a:prstGeom prst="ellipse">
            <a:avLst/>
          </a:prstGeom>
          <a:solidFill>
            <a:schemeClr val="accent1">
              <a:alpha val="20000"/>
            </a:schemeClr>
          </a:solidFill>
          <a:ln w="25400" cap="rnd">
            <a:solidFill>
              <a:schemeClr val="accent1">
                <a:lumMod val="75000"/>
              </a:schemeClr>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77" name="Straight Arrow Connector 76"/>
          <p:cNvCxnSpPr>
            <a:stCxn id="81" idx="3"/>
            <a:endCxn id="91" idx="7"/>
          </p:cNvCxnSpPr>
          <p:nvPr/>
        </p:nvCxnSpPr>
        <p:spPr>
          <a:xfrm flipH="1">
            <a:off x="6595814" y="2311512"/>
            <a:ext cx="836016" cy="2337171"/>
          </a:xfrm>
          <a:prstGeom prst="straightConnector1">
            <a:avLst/>
          </a:prstGeom>
          <a:ln w="12700">
            <a:solidFill>
              <a:schemeClr val="tx1">
                <a:lumMod val="65000"/>
                <a:lumOff val="35000"/>
              </a:schemeClr>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2" idx="1"/>
            <a:endCxn id="79" idx="5"/>
          </p:cNvCxnSpPr>
          <p:nvPr/>
        </p:nvCxnSpPr>
        <p:spPr>
          <a:xfrm flipH="1" flipV="1">
            <a:off x="5377846" y="2913738"/>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928786" y="2802602"/>
            <a:ext cx="511999" cy="417345"/>
            <a:chOff x="4891116" y="3127681"/>
            <a:chExt cx="511999" cy="417345"/>
          </a:xfrm>
        </p:grpSpPr>
        <mc:AlternateContent xmlns:mc="http://schemas.openxmlformats.org/markup-compatibility/2006" xmlns:a14="http://schemas.microsoft.com/office/drawing/2010/main">
          <mc:Choice Requires="a14">
            <p:sp>
              <p:nvSpPr>
                <p:cNvPr id="86" name="Rectangle 85"/>
                <p:cNvSpPr/>
                <p:nvPr/>
              </p:nvSpPr>
              <p:spPr>
                <a:xfrm>
                  <a:off x="4891116" y="3144916"/>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86" name="Rectangle 85"/>
                <p:cNvSpPr>
                  <a:spLocks noRot="1" noChangeAspect="1" noMove="1" noResize="1" noEditPoints="1" noAdjustHandles="1" noChangeArrowheads="1" noChangeShapeType="1" noTextEdit="1"/>
                </p:cNvSpPr>
                <p:nvPr/>
              </p:nvSpPr>
              <p:spPr>
                <a:xfrm>
                  <a:off x="4891116" y="3144916"/>
                  <a:ext cx="511999" cy="400110"/>
                </a:xfrm>
                <a:prstGeom prst="rect">
                  <a:avLst/>
                </a:prstGeom>
                <a:blipFill rotWithShape="1">
                  <a:blip r:embed="rId10"/>
                  <a:stretch>
                    <a:fillRect b="-10769"/>
                  </a:stretch>
                </a:blipFill>
              </p:spPr>
              <p:txBody>
                <a:bodyPr/>
                <a:lstStyle/>
                <a:p>
                  <a:r>
                    <a:rPr lang="en-US">
                      <a:noFill/>
                    </a:rPr>
                    <a:t> </a:t>
                  </a:r>
                </a:p>
              </p:txBody>
            </p:sp>
          </mc:Fallback>
        </mc:AlternateContent>
        <p:sp>
          <p:nvSpPr>
            <p:cNvPr id="79" name="Oval 78"/>
            <p:cNvSpPr/>
            <p:nvPr/>
          </p:nvSpPr>
          <p:spPr>
            <a:xfrm>
              <a:off x="5229038" y="3127681"/>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00" name="Group 99"/>
          <p:cNvGrpSpPr/>
          <p:nvPr/>
        </p:nvGrpSpPr>
        <p:grpSpPr>
          <a:xfrm>
            <a:off x="7342295" y="1772816"/>
            <a:ext cx="495713" cy="557764"/>
            <a:chOff x="7304625" y="2097895"/>
            <a:chExt cx="495713" cy="557764"/>
          </a:xfrm>
        </p:grpSpPr>
        <mc:AlternateContent xmlns:mc="http://schemas.openxmlformats.org/markup-compatibility/2006" xmlns:a14="http://schemas.microsoft.com/office/drawing/2010/main">
          <mc:Choice Requires="a14">
            <p:sp>
              <p:nvSpPr>
                <p:cNvPr id="84" name="Rectangle 83"/>
                <p:cNvSpPr/>
                <p:nvPr/>
              </p:nvSpPr>
              <p:spPr>
                <a:xfrm>
                  <a:off x="7304625" y="2097895"/>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84" name="Rectangle 83"/>
                <p:cNvSpPr>
                  <a:spLocks noRot="1" noChangeAspect="1" noMove="1" noResize="1" noEditPoints="1" noAdjustHandles="1" noChangeArrowheads="1" noChangeShapeType="1" noTextEdit="1"/>
                </p:cNvSpPr>
                <p:nvPr/>
              </p:nvSpPr>
              <p:spPr>
                <a:xfrm>
                  <a:off x="7304625" y="2097895"/>
                  <a:ext cx="495713" cy="400110"/>
                </a:xfrm>
                <a:prstGeom prst="rect">
                  <a:avLst/>
                </a:prstGeom>
                <a:blipFill rotWithShape="1">
                  <a:blip r:embed="rId11"/>
                  <a:stretch>
                    <a:fillRect b="-9231"/>
                  </a:stretch>
                </a:blipFill>
              </p:spPr>
              <p:txBody>
                <a:bodyPr/>
                <a:lstStyle/>
                <a:p>
                  <a:r>
                    <a:rPr lang="en-US">
                      <a:noFill/>
                    </a:rPr>
                    <a:t> </a:t>
                  </a:r>
                </a:p>
              </p:txBody>
            </p:sp>
          </mc:Fallback>
        </mc:AlternateContent>
        <p:sp>
          <p:nvSpPr>
            <p:cNvPr id="81" name="Oval 80"/>
            <p:cNvSpPr/>
            <p:nvPr/>
          </p:nvSpPr>
          <p:spPr>
            <a:xfrm>
              <a:off x="7375092" y="2525455"/>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03" name="Group 102"/>
          <p:cNvGrpSpPr/>
          <p:nvPr/>
        </p:nvGrpSpPr>
        <p:grpSpPr>
          <a:xfrm>
            <a:off x="5973922" y="4629901"/>
            <a:ext cx="501676" cy="494719"/>
            <a:chOff x="5936252" y="4954980"/>
            <a:chExt cx="501676" cy="494719"/>
          </a:xfrm>
        </p:grpSpPr>
        <mc:AlternateContent xmlns:mc="http://schemas.openxmlformats.org/markup-compatibility/2006" xmlns:a14="http://schemas.microsoft.com/office/drawing/2010/main">
          <mc:Choice Requires="a14">
            <p:sp>
              <p:nvSpPr>
                <p:cNvPr id="85" name="Rectangle 84"/>
                <p:cNvSpPr/>
                <p:nvPr/>
              </p:nvSpPr>
              <p:spPr>
                <a:xfrm>
                  <a:off x="5936252" y="504958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85" name="Rectangle 84"/>
                <p:cNvSpPr>
                  <a:spLocks noRot="1" noChangeAspect="1" noMove="1" noResize="1" noEditPoints="1" noAdjustHandles="1" noChangeArrowheads="1" noChangeShapeType="1" noTextEdit="1"/>
                </p:cNvSpPr>
                <p:nvPr/>
              </p:nvSpPr>
              <p:spPr>
                <a:xfrm>
                  <a:off x="5936252" y="5049589"/>
                  <a:ext cx="501676" cy="400110"/>
                </a:xfrm>
                <a:prstGeom prst="rect">
                  <a:avLst/>
                </a:prstGeom>
                <a:blipFill rotWithShape="1">
                  <a:blip r:embed="rId12"/>
                  <a:stretch>
                    <a:fillRect b="-9091"/>
                  </a:stretch>
                </a:blipFill>
              </p:spPr>
              <p:txBody>
                <a:bodyPr/>
                <a:lstStyle/>
                <a:p>
                  <a:r>
                    <a:rPr lang="en-US">
                      <a:noFill/>
                    </a:rPr>
                    <a:t> </a:t>
                  </a:r>
                </a:p>
              </p:txBody>
            </p:sp>
          </mc:Fallback>
        </mc:AlternateContent>
        <p:sp>
          <p:nvSpPr>
            <p:cNvPr id="82" name="Oval 81"/>
            <p:cNvSpPr/>
            <p:nvPr/>
          </p:nvSpPr>
          <p:spPr>
            <a:xfrm>
              <a:off x="6173310" y="4954980"/>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10" name="Group 109"/>
          <p:cNvGrpSpPr/>
          <p:nvPr/>
        </p:nvGrpSpPr>
        <p:grpSpPr>
          <a:xfrm>
            <a:off x="5832674" y="4247279"/>
            <a:ext cx="444130" cy="449535"/>
            <a:chOff x="5795004" y="4572358"/>
            <a:chExt cx="444130" cy="449535"/>
          </a:xfrm>
        </p:grpSpPr>
        <mc:AlternateContent xmlns:mc="http://schemas.openxmlformats.org/markup-compatibility/2006" xmlns:a14="http://schemas.microsoft.com/office/drawing/2010/main">
          <mc:Choice Requires="a14">
            <p:sp>
              <p:nvSpPr>
                <p:cNvPr id="108" name="Rectangle 107"/>
                <p:cNvSpPr/>
                <p:nvPr/>
              </p:nvSpPr>
              <p:spPr>
                <a:xfrm>
                  <a:off x="5796736" y="4572358"/>
                  <a:ext cx="3826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effectLst>
                              <a:outerShdw blurRad="38100" dist="25400" dir="2700000" algn="tl">
                                <a:srgbClr val="000000"/>
                              </a:outerShdw>
                            </a:effectLst>
                            <a:latin typeface="Cambria Math"/>
                          </a:rPr>
                          <m:t>𝑟</m:t>
                        </m:r>
                      </m:oMath>
                    </m:oMathPara>
                  </a14:m>
                  <a:endParaRPr lang="en-GB" sz="2000" dirty="0"/>
                </a:p>
              </p:txBody>
            </p:sp>
          </mc:Choice>
          <mc:Fallback xmlns="">
            <p:sp>
              <p:nvSpPr>
                <p:cNvPr id="108" name="Rectangle 107"/>
                <p:cNvSpPr>
                  <a:spLocks noRot="1" noChangeAspect="1" noMove="1" noResize="1" noEditPoints="1" noAdjustHandles="1" noChangeArrowheads="1" noChangeShapeType="1" noTextEdit="1"/>
                </p:cNvSpPr>
                <p:nvPr/>
              </p:nvSpPr>
              <p:spPr>
                <a:xfrm>
                  <a:off x="5796736" y="4572358"/>
                  <a:ext cx="382669" cy="400110"/>
                </a:xfrm>
                <a:prstGeom prst="rect">
                  <a:avLst/>
                </a:prstGeom>
                <a:blipFill rotWithShape="1">
                  <a:blip r:embed="rId13"/>
                  <a:stretch>
                    <a:fillRect/>
                  </a:stretch>
                </a:blipFill>
              </p:spPr>
              <p:txBody>
                <a:bodyPr/>
                <a:lstStyle/>
                <a:p>
                  <a:r>
                    <a:rPr lang="en-US">
                      <a:noFill/>
                    </a:rPr>
                    <a:t> </a:t>
                  </a:r>
                </a:p>
              </p:txBody>
            </p:sp>
          </mc:Fallback>
        </mc:AlternateContent>
        <p:sp>
          <p:nvSpPr>
            <p:cNvPr id="109" name="Right Brace 108"/>
            <p:cNvSpPr/>
            <p:nvPr/>
          </p:nvSpPr>
          <p:spPr>
            <a:xfrm rot="16200000">
              <a:off x="5976755" y="4759514"/>
              <a:ext cx="80628" cy="444130"/>
            </a:xfrm>
            <a:prstGeom prst="rightBrace">
              <a:avLst>
                <a:gd name="adj1" fmla="val 17781"/>
                <a:gd name="adj2" fmla="val 50000"/>
              </a:avLst>
            </a:prstGeom>
            <a:ln w="15875">
              <a:solidFill>
                <a:schemeClr val="tx1"/>
              </a:solid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effectLst>
                  <a:outerShdw blurRad="25400" dist="38100" dir="2700000" algn="tl" rotWithShape="0">
                    <a:prstClr val="black"/>
                  </a:outerShdw>
                </a:effectLst>
              </a:endParaRPr>
            </a:p>
          </p:txBody>
        </p:sp>
      </p:grpSp>
      <p:sp>
        <p:nvSpPr>
          <p:cNvPr id="93" name="Vertex connection"/>
          <p:cNvSpPr txBox="1"/>
          <p:nvPr/>
        </p:nvSpPr>
        <p:spPr>
          <a:xfrm>
            <a:off x="264666" y="5264158"/>
            <a:ext cx="4157884" cy="461665"/>
          </a:xfrm>
          <a:prstGeom prst="rect">
            <a:avLst/>
          </a:prstGeom>
          <a:solidFill>
            <a:schemeClr val="tx1">
              <a:alpha val="20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Vertex connection</a:t>
            </a:r>
            <a:endParaRPr lang="en-US" sz="2400" dirty="0">
              <a:effectLst>
                <a:outerShdw blurRad="50800" dist="38100" dir="2700000" algn="tl" rotWithShape="0">
                  <a:prstClr val="black"/>
                </a:outerShdw>
              </a:effectLst>
              <a:latin typeface="+mn-lt"/>
            </a:endParaRPr>
          </a:p>
        </p:txBody>
      </p:sp>
      <p:grpSp>
        <p:nvGrpSpPr>
          <p:cNvPr id="98" name="Group 97"/>
          <p:cNvGrpSpPr/>
          <p:nvPr/>
        </p:nvGrpSpPr>
        <p:grpSpPr>
          <a:xfrm>
            <a:off x="172483" y="970959"/>
            <a:ext cx="1222357" cy="495172"/>
            <a:chOff x="611560" y="1244064"/>
            <a:chExt cx="1222357" cy="495172"/>
          </a:xfrm>
        </p:grpSpPr>
        <p:sp>
          <p:nvSpPr>
            <p:cNvPr id="104" name="Oval 103"/>
            <p:cNvSpPr/>
            <p:nvPr/>
          </p:nvSpPr>
          <p:spPr>
            <a:xfrm>
              <a:off x="611560" y="1528163"/>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6" name="Oval 105"/>
            <p:cNvSpPr/>
            <p:nvPr/>
          </p:nvSpPr>
          <p:spPr>
            <a:xfrm>
              <a:off x="611560" y="1309990"/>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7" name="TextBox 106"/>
            <p:cNvSpPr txBox="1"/>
            <p:nvPr/>
          </p:nvSpPr>
          <p:spPr>
            <a:xfrm>
              <a:off x="745734" y="1244064"/>
              <a:ext cx="910377" cy="276999"/>
            </a:xfrm>
            <a:prstGeom prst="rect">
              <a:avLst/>
            </a:prstGeom>
            <a:noFill/>
          </p:spPr>
          <p:txBody>
            <a:bodyPr wrap="none" rtlCol="0">
              <a:spAutoFit/>
            </a:bodyPr>
            <a:lstStyle/>
            <a:p>
              <a:r>
                <a:rPr lang="en-US" sz="1200" dirty="0" smtClean="0">
                  <a:latin typeface="+mn-lt"/>
                </a:rPr>
                <a:t>Light vertex</a:t>
              </a:r>
              <a:endParaRPr lang="en-US" sz="1200" dirty="0">
                <a:latin typeface="+mn-lt"/>
              </a:endParaRPr>
            </a:p>
          </p:txBody>
        </p:sp>
        <p:sp>
          <p:nvSpPr>
            <p:cNvPr id="112" name="TextBox 111"/>
            <p:cNvSpPr txBox="1"/>
            <p:nvPr/>
          </p:nvSpPr>
          <p:spPr>
            <a:xfrm>
              <a:off x="745734" y="1462237"/>
              <a:ext cx="1088183" cy="276999"/>
            </a:xfrm>
            <a:prstGeom prst="rect">
              <a:avLst/>
            </a:prstGeom>
            <a:noFill/>
          </p:spPr>
          <p:txBody>
            <a:bodyPr wrap="none" rtlCol="0">
              <a:spAutoFit/>
            </a:bodyPr>
            <a:lstStyle/>
            <a:p>
              <a:r>
                <a:rPr lang="en-US" sz="1200" dirty="0" smtClean="0">
                  <a:latin typeface="+mn-lt"/>
                </a:rPr>
                <a:t>Camera vertex</a:t>
              </a:r>
              <a:endParaRPr lang="en-US" sz="1200" dirty="0">
                <a:latin typeface="+mn-lt"/>
              </a:endParaRPr>
            </a:p>
          </p:txBody>
        </p:sp>
      </p:grpSp>
      <p:grpSp>
        <p:nvGrpSpPr>
          <p:cNvPr id="2" name="Group 1"/>
          <p:cNvGrpSpPr/>
          <p:nvPr/>
        </p:nvGrpSpPr>
        <p:grpSpPr>
          <a:xfrm>
            <a:off x="264666" y="5798914"/>
            <a:ext cx="4157884" cy="652353"/>
            <a:chOff x="264666" y="5798914"/>
            <a:chExt cx="4157884" cy="652353"/>
          </a:xfrm>
        </p:grpSpPr>
        <p:sp>
          <p:nvSpPr>
            <p:cNvPr id="113" name="TextBox 112"/>
            <p:cNvSpPr txBox="1"/>
            <p:nvPr/>
          </p:nvSpPr>
          <p:spPr>
            <a:xfrm>
              <a:off x="264666" y="5798914"/>
              <a:ext cx="4157884" cy="652353"/>
            </a:xfrm>
            <a:prstGeom prst="rect">
              <a:avLst/>
            </a:prstGeom>
            <a:solidFill>
              <a:schemeClr val="tx1">
                <a:alpha val="10000"/>
              </a:schemeClr>
            </a:solidFill>
          </p:spPr>
          <p:txBody>
            <a:bodyPr wrap="square" rtlCol="0">
              <a:noAutofit/>
            </a:bodyPr>
            <a:lstStyle/>
            <a:p>
              <a:pPr algn="ctr"/>
              <a:endParaRPr lang="en-US" sz="2400" dirty="0">
                <a:solidFill>
                  <a:schemeClr val="accent1"/>
                </a:solidFill>
                <a:effectLst>
                  <a:outerShdw blurRad="50800" dist="38100" dir="2700000" algn="tl" rotWithShape="0">
                    <a:prstClr val="black"/>
                  </a:outerShdw>
                </a:effectLst>
                <a:latin typeface="+mn-lt"/>
              </a:endParaRPr>
            </a:p>
          </p:txBody>
        </p:sp>
        <mc:AlternateContent xmlns:mc="http://schemas.openxmlformats.org/markup-compatibility/2006" xmlns:a14="http://schemas.microsoft.com/office/drawing/2010/main">
          <mc:Choice Requires="a14">
            <p:sp>
              <p:nvSpPr>
                <p:cNvPr id="114" name="PDF VC"/>
                <p:cNvSpPr/>
                <p:nvPr/>
              </p:nvSpPr>
              <p:spPr>
                <a:xfrm>
                  <a:off x="995135" y="5817755"/>
                  <a:ext cx="262680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𝑉𝐶</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i="1">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m:oMathPara>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a:solidFill>
                            <a:srgbClr val="4CCC5E"/>
                          </a:solidFill>
                          <a:effectLst>
                            <a:outerShdw blurRad="38100" dist="25400" dir="2700000" algn="tl">
                              <a:srgbClr val="000000"/>
                            </a:outerShdw>
                          </a:effectLst>
                          <a:latin typeface="Cambria Math"/>
                        </a:rPr>
                        <m:t>𝑝</m:t>
                      </m:r>
                      <m:r>
                        <a:rPr lang="en-US" sz="1600" i="1">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i="1">
                          <a:solidFill>
                            <a:srgbClr val="4CCC5E"/>
                          </a:solidFill>
                          <a:effectLst>
                            <a:outerShdw blurRad="38100" dist="25400" dir="2700000" algn="tl">
                              <a:srgbClr val="000000"/>
                            </a:outerShdw>
                          </a:effectLst>
                          <a:latin typeface="Cambria Math"/>
                        </a:rPr>
                        <m:t>)</m:t>
                      </m:r>
                      <m:r>
                        <a:rPr lang="en-US" sz="1600" i="1" smtClean="0">
                          <a:solidFill>
                            <a:srgbClr val="4CCC5E"/>
                          </a:solidFill>
                          <a:effectLst>
                            <a:outerShdw blurRad="38100" dist="25400" dir="2700000" algn="tl">
                              <a:srgbClr val="000000"/>
                            </a:outerShdw>
                          </a:effectLst>
                          <a:latin typeface="Cambria Math"/>
                        </a:rPr>
                        <m:t>𝑝</m:t>
                      </m:r>
                      <m:d>
                        <m:dPr>
                          <m:ctrlPr>
                            <a:rPr lang="en-US" sz="1600" i="1">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e>
                      </m:d>
                    </m:oMath>
                  </a14:m>
                  <a:endParaRPr lang="en-GB" sz="1600" dirty="0"/>
                </a:p>
              </p:txBody>
            </p:sp>
          </mc:Choice>
          <mc:Fallback xmlns="">
            <p:sp>
              <p:nvSpPr>
                <p:cNvPr id="114" name="PDF VC"/>
                <p:cNvSpPr>
                  <a:spLocks noRot="1" noChangeAspect="1" noMove="1" noResize="1" noEditPoints="1" noAdjustHandles="1" noChangeArrowheads="1" noChangeShapeType="1" noTextEdit="1"/>
                </p:cNvSpPr>
                <p:nvPr/>
              </p:nvSpPr>
              <p:spPr>
                <a:xfrm>
                  <a:off x="995135" y="5817755"/>
                  <a:ext cx="2626809" cy="584775"/>
                </a:xfrm>
                <a:prstGeom prst="rect">
                  <a:avLst/>
                </a:prstGeom>
                <a:blipFill rotWithShape="1">
                  <a:blip r:embed="rId14"/>
                  <a:stretch>
                    <a:fillRect b="-10417"/>
                  </a:stretch>
                </a:blipFill>
              </p:spPr>
              <p:txBody>
                <a:bodyPr/>
                <a:lstStyle/>
                <a:p>
                  <a:r>
                    <a:rPr lang="en-US">
                      <a:noFill/>
                    </a:rPr>
                    <a:t> </a:t>
                  </a:r>
                </a:p>
              </p:txBody>
            </p:sp>
          </mc:Fallback>
        </mc:AlternateContent>
      </p:grpSp>
      <p:grpSp>
        <p:nvGrpSpPr>
          <p:cNvPr id="3" name="Group 2"/>
          <p:cNvGrpSpPr/>
          <p:nvPr/>
        </p:nvGrpSpPr>
        <p:grpSpPr>
          <a:xfrm>
            <a:off x="4753686" y="5798914"/>
            <a:ext cx="4157884" cy="652353"/>
            <a:chOff x="4753686" y="5798914"/>
            <a:chExt cx="4157884" cy="652353"/>
          </a:xfrm>
        </p:grpSpPr>
        <p:sp>
          <p:nvSpPr>
            <p:cNvPr id="115" name="TextBox 114"/>
            <p:cNvSpPr txBox="1"/>
            <p:nvPr/>
          </p:nvSpPr>
          <p:spPr>
            <a:xfrm>
              <a:off x="4753686" y="5798914"/>
              <a:ext cx="4157884" cy="652353"/>
            </a:xfrm>
            <a:prstGeom prst="rect">
              <a:avLst/>
            </a:prstGeom>
            <a:solidFill>
              <a:schemeClr val="tx1">
                <a:alpha val="10000"/>
              </a:schemeClr>
            </a:solidFill>
          </p:spPr>
          <p:txBody>
            <a:bodyPr wrap="square" rtlCol="0">
              <a:noAutofit/>
            </a:bodyPr>
            <a:lstStyle/>
            <a:p>
              <a:pPr algn="ctr"/>
              <a:endParaRPr lang="en-US" sz="2400" dirty="0">
                <a:solidFill>
                  <a:schemeClr val="accent1"/>
                </a:solidFill>
                <a:effectLst>
                  <a:outerShdw blurRad="50800" dist="38100" dir="2700000" algn="tl" rotWithShape="0">
                    <a:prstClr val="black"/>
                  </a:outerShdw>
                </a:effectLst>
                <a:latin typeface="+mn-lt"/>
              </a:endParaRPr>
            </a:p>
          </p:txBody>
        </p:sp>
        <mc:AlternateContent xmlns:mc="http://schemas.openxmlformats.org/markup-compatibility/2006" xmlns:a14="http://schemas.microsoft.com/office/drawing/2010/main">
          <mc:Choice Requires="a14">
            <p:sp>
              <p:nvSpPr>
                <p:cNvPr id="117" name="PDF VM 3"/>
                <p:cNvSpPr/>
                <p:nvPr/>
              </p:nvSpPr>
              <p:spPr>
                <a:xfrm>
                  <a:off x="4796427" y="5819009"/>
                  <a:ext cx="3529812" cy="584775"/>
                </a:xfrm>
                <a:prstGeom prst="rect">
                  <a:avLst/>
                </a:prstGeom>
              </p:spPr>
              <p:txBody>
                <a:bodyPr wrap="none">
                  <a:spAutoFit/>
                </a:bodyPr>
                <a:lstStyle/>
                <a:p>
                  <a14:m>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𝑃𝑀</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b="0" i="1" smtClean="0">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a14:m>
                  <a:r>
                    <a:rPr lang="en-US" sz="1600" dirty="0">
                      <a:solidFill>
                        <a:srgbClr val="FF7979"/>
                      </a:solidFill>
                      <a:effectLst>
                        <a:outerShdw blurRad="38100" dist="25400" dir="2700000" algn="tl">
                          <a:srgbClr val="000000"/>
                        </a:outerShdw>
                      </a:effectLst>
                    </a:rPr>
                    <a:t> </a:t>
                  </a:r>
                  <a14:m>
                    <m:oMath xmlns:m="http://schemas.openxmlformats.org/officeDocument/2006/math">
                      <m:r>
                        <a:rPr lang="en-US" sz="160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r>
                            <a:rPr lang="en-US" sz="1600" i="1">
                              <a:solidFill>
                                <a:srgbClr val="FF7979"/>
                              </a:solidFill>
                              <a:effectLst>
                                <a:outerShdw blurRad="38100" dist="25400" dir="2700000" algn="tl">
                                  <a:srgbClr val="000000"/>
                                </a:outerShdw>
                              </a:effectLst>
                              <a:latin typeface="Cambria Math"/>
                            </a:rPr>
                            <m:t>→</m:t>
                          </m:r>
                          <m:sSubSup>
                            <m:sSubSupPr>
                              <m:ctrlPr>
                                <a:rPr lang="en-US" sz="1600" b="0" i="1" smtClean="0">
                                  <a:solidFill>
                                    <a:srgbClr val="FF7979"/>
                                  </a:solidFill>
                                  <a:effectLst>
                                    <a:outerShdw blurRad="38100" dist="25400" dir="2700000" algn="tl">
                                      <a:srgbClr val="000000"/>
                                    </a:outerShdw>
                                  </a:effectLst>
                                  <a:latin typeface="Cambria Math"/>
                                </a:rPr>
                              </m:ctrlPr>
                            </m:sSubSup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2</m:t>
                              </m:r>
                            </m:sub>
                            <m:sup>
                              <m:r>
                                <a:rPr lang="en-US" sz="1600" b="0" i="1" smtClean="0">
                                  <a:solidFill>
                                    <a:srgbClr val="FF7979"/>
                                  </a:solidFill>
                                  <a:effectLst>
                                    <a:outerShdw blurRad="38100" dist="25400" dir="2700000" algn="tl">
                                      <a:srgbClr val="000000"/>
                                    </a:outerShdw>
                                  </a:effectLst>
                                  <a:latin typeface="Cambria Math"/>
                                </a:rPr>
                                <m:t>∗</m:t>
                              </m:r>
                            </m:sup>
                          </m:sSubSup>
                        </m:e>
                      </m:d>
                    </m:oMath>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smtClean="0">
                          <a:solidFill>
                            <a:srgbClr val="4CCC5E"/>
                          </a:solidFill>
                          <a:effectLst>
                            <a:outerShdw blurRad="38100" dist="25400" dir="2700000" algn="tl">
                              <a:srgbClr val="000000"/>
                            </a:outerShdw>
                          </a:effectLst>
                          <a:latin typeface="Cambria Math"/>
                        </a:rPr>
                        <m:t>𝑝</m:t>
                      </m:r>
                      <m:d>
                        <m:dPr>
                          <m:ctrlPr>
                            <a:rPr lang="en-US" sz="1600" i="1" smtClean="0">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e>
                      </m:d>
                      <m:r>
                        <a:rPr lang="en-US" sz="1600" b="0" i="1" smtClean="0">
                          <a:solidFill>
                            <a:srgbClr val="4CCC5E"/>
                          </a:solidFill>
                          <a:effectLst>
                            <a:outerShdw blurRad="38100" dist="25400" dir="2700000" algn="tl">
                              <a:srgbClr val="000000"/>
                            </a:outerShdw>
                          </a:effectLst>
                          <a:latin typeface="Cambria Math"/>
                        </a:rPr>
                        <m:t>𝑝</m:t>
                      </m:r>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smtClean="0">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r>
                        <a:rPr lang="en-US" sz="1600" b="0" i="1" smtClean="0">
                          <a:solidFill>
                            <a:srgbClr val="4CCC5E"/>
                          </a:solidFill>
                          <a:effectLst>
                            <a:outerShdw blurRad="38100" dist="25400" dir="2700000" algn="tl">
                              <a:srgbClr val="000000"/>
                            </a:outerShdw>
                          </a:effectLst>
                          <a:latin typeface="Cambria Math"/>
                        </a:rPr>
                        <m:t>)</m:t>
                      </m:r>
                    </m:oMath>
                  </a14:m>
                  <a:endParaRPr lang="en-GB" sz="1600" b="1" dirty="0">
                    <a:solidFill>
                      <a:srgbClr val="FFC000"/>
                    </a:solidFill>
                  </a:endParaRPr>
                </a:p>
              </p:txBody>
            </p:sp>
          </mc:Choice>
          <mc:Fallback xmlns="">
            <p:sp>
              <p:nvSpPr>
                <p:cNvPr id="117" name="PDF VM 3"/>
                <p:cNvSpPr>
                  <a:spLocks noRot="1" noChangeAspect="1" noMove="1" noResize="1" noEditPoints="1" noAdjustHandles="1" noChangeArrowheads="1" noChangeShapeType="1" noTextEdit="1"/>
                </p:cNvSpPr>
                <p:nvPr/>
              </p:nvSpPr>
              <p:spPr>
                <a:xfrm>
                  <a:off x="4796427" y="5819009"/>
                  <a:ext cx="3529812" cy="584775"/>
                </a:xfrm>
                <a:prstGeom prst="rect">
                  <a:avLst/>
                </a:prstGeom>
                <a:blipFill rotWithShape="1">
                  <a:blip r:embed="rId15"/>
                  <a:stretch>
                    <a:fillRect b="-10526"/>
                  </a:stretch>
                </a:blipFill>
              </p:spPr>
              <p:txBody>
                <a:bodyPr/>
                <a:lstStyle/>
                <a:p>
                  <a:r>
                    <a:rPr lang="en-US">
                      <a:noFill/>
                    </a:rPr>
                    <a:t> </a:t>
                  </a:r>
                </a:p>
              </p:txBody>
            </p:sp>
          </mc:Fallback>
        </mc:AlternateContent>
      </p:grpSp>
      <p:grpSp>
        <p:nvGrpSpPr>
          <p:cNvPr id="6" name="Group 5"/>
          <p:cNvGrpSpPr/>
          <p:nvPr/>
        </p:nvGrpSpPr>
        <p:grpSpPr>
          <a:xfrm>
            <a:off x="6376744" y="4629615"/>
            <a:ext cx="1240452" cy="497919"/>
            <a:chOff x="6376744" y="4629615"/>
            <a:chExt cx="1240452" cy="497919"/>
          </a:xfrm>
        </p:grpSpPr>
        <p:grpSp>
          <p:nvGrpSpPr>
            <p:cNvPr id="101" name="Group 100"/>
            <p:cNvGrpSpPr/>
            <p:nvPr/>
          </p:nvGrpSpPr>
          <p:grpSpPr>
            <a:xfrm>
              <a:off x="6376744" y="4629615"/>
              <a:ext cx="501676" cy="495005"/>
              <a:chOff x="6339074" y="4954694"/>
              <a:chExt cx="501676" cy="495005"/>
            </a:xfrm>
          </p:grpSpPr>
          <p:sp>
            <p:nvSpPr>
              <p:cNvPr id="91" name="Oval 90"/>
              <p:cNvSpPr/>
              <p:nvPr/>
            </p:nvSpPr>
            <p:spPr>
              <a:xfrm>
                <a:off x="6447006" y="495469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5" name="Rectangle 94"/>
                  <p:cNvSpPr/>
                  <p:nvPr/>
                </p:nvSpPr>
                <p:spPr>
                  <a:xfrm>
                    <a:off x="6339074" y="504958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effectLst>
                                    <a:outerShdw blurRad="38100" dist="25400" dir="2700000" algn="tl">
                                      <a:srgbClr val="000000"/>
                                    </a:outerShdw>
                                  </a:effectLst>
                                  <a:latin typeface="Cambria Math"/>
                                </a:rPr>
                              </m:ctrlPr>
                            </m:sSubSup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up>
                              <m:r>
                                <a:rPr lang="en-US" sz="2000" b="0" i="1" smtClean="0">
                                  <a:effectLst>
                                    <a:outerShdw blurRad="38100" dist="25400" dir="2700000" algn="tl">
                                      <a:srgbClr val="000000"/>
                                    </a:outerShdw>
                                  </a:effectLst>
                                  <a:latin typeface="Cambria Math"/>
                                </a:rPr>
                                <m:t>∗</m:t>
                              </m:r>
                            </m:sup>
                          </m:sSubSup>
                        </m:oMath>
                      </m:oMathPara>
                    </a14:m>
                    <a:endParaRPr lang="en-GB" sz="2000" dirty="0"/>
                  </a:p>
                </p:txBody>
              </p:sp>
            </mc:Choice>
            <mc:Fallback xmlns="">
              <p:sp>
                <p:nvSpPr>
                  <p:cNvPr id="95" name="Rectangle 94"/>
                  <p:cNvSpPr>
                    <a:spLocks noRot="1" noChangeAspect="1" noMove="1" noResize="1" noEditPoints="1" noAdjustHandles="1" noChangeArrowheads="1" noChangeShapeType="1" noTextEdit="1"/>
                  </p:cNvSpPr>
                  <p:nvPr/>
                </p:nvSpPr>
                <p:spPr>
                  <a:xfrm>
                    <a:off x="6339074" y="5049589"/>
                    <a:ext cx="501676" cy="400110"/>
                  </a:xfrm>
                  <a:prstGeom prst="rect">
                    <a:avLst/>
                  </a:prstGeom>
                  <a:blipFill rotWithShape="1">
                    <a:blip r:embed="rId16"/>
                    <a:stretch>
                      <a:fillRect b="-10606"/>
                    </a:stretch>
                  </a:blipFill>
                </p:spPr>
                <p:txBody>
                  <a:bodyPr/>
                  <a:lstStyle/>
                  <a:p>
                    <a:r>
                      <a:rPr lang="en-US">
                        <a:noFill/>
                      </a:rPr>
                      <a:t> </a:t>
                    </a:r>
                  </a:p>
                </p:txBody>
              </p:sp>
            </mc:Fallback>
          </mc:AlternateContent>
        </p:grpSp>
        <p:sp>
          <p:nvSpPr>
            <p:cNvPr id="4" name="TextBox 3"/>
            <p:cNvSpPr txBox="1"/>
            <p:nvPr/>
          </p:nvSpPr>
          <p:spPr>
            <a:xfrm>
              <a:off x="6708357" y="4788980"/>
              <a:ext cx="908839" cy="338554"/>
            </a:xfrm>
            <a:prstGeom prst="rect">
              <a:avLst/>
            </a:prstGeom>
            <a:noFill/>
          </p:spPr>
          <p:txBody>
            <a:bodyPr wrap="none" rtlCol="0">
              <a:spAutoFit/>
            </a:bodyPr>
            <a:lstStyle/>
            <a:p>
              <a:r>
                <a:rPr lang="en-US" sz="1400" dirty="0" smtClean="0">
                  <a:latin typeface="+mj-lt"/>
                </a:rPr>
                <a:t>(</a:t>
              </a:r>
              <a:r>
                <a:rPr lang="en-US" sz="1600" dirty="0">
                  <a:effectLst>
                    <a:outerShdw blurRad="38100" dist="25400" dir="2700000" algn="tl">
                      <a:srgbClr val="000000"/>
                    </a:outerShdw>
                  </a:effectLst>
                  <a:latin typeface="+mj-lt"/>
                </a:rPr>
                <a:t>photon</a:t>
              </a:r>
              <a:r>
                <a:rPr lang="en-US" sz="1400" dirty="0" smtClean="0">
                  <a:latin typeface="+mj-lt"/>
                </a:rPr>
                <a:t>)</a:t>
              </a:r>
              <a:endParaRPr lang="en-US" sz="1400" dirty="0">
                <a:latin typeface="+mj-lt"/>
              </a:endParaRPr>
            </a:p>
          </p:txBody>
        </p:sp>
      </p:grpSp>
    </p:spTree>
    <p:extLst>
      <p:ext uri="{BB962C8B-B14F-4D97-AF65-F5344CB8AC3E}">
        <p14:creationId xmlns:p14="http://schemas.microsoft.com/office/powerpoint/2010/main" val="1834762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0" presetClass="exit" presetSubtype="0" fill="hold" grpId="0" nodeType="withEffect">
                                  <p:stCondLst>
                                    <p:cond delay="0"/>
                                  </p:stCondLst>
                                  <p:childTnLst>
                                    <p:animEffect transition="out" filter="fade">
                                      <p:cBhvr>
                                        <p:cTn id="9" dur="500"/>
                                        <p:tgtEl>
                                          <p:spTgt spid="68"/>
                                        </p:tgtEl>
                                      </p:cBhvr>
                                    </p:animEffect>
                                    <p:set>
                                      <p:cBhvr>
                                        <p:cTn id="10" dur="1" fill="hold">
                                          <p:stCondLst>
                                            <p:cond delay="499"/>
                                          </p:stCondLst>
                                        </p:cTn>
                                        <p:tgtEl>
                                          <p:spTgt spid="6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wipe(up)">
                                      <p:cBhvr>
                                        <p:cTn id="18" dur="1000"/>
                                        <p:tgtEl>
                                          <p:spTgt spid="77"/>
                                        </p:tgtEl>
                                      </p:cBhvr>
                                    </p:animEffect>
                                  </p:childTnLst>
                                </p:cTn>
                              </p:par>
                            </p:childTnLst>
                          </p:cTn>
                        </p:par>
                        <p:par>
                          <p:cTn id="19" fill="hold">
                            <p:stCondLst>
                              <p:cond delay="1000"/>
                            </p:stCondLst>
                            <p:childTnLst>
                              <p:par>
                                <p:cTn id="20" presetID="20" presetClass="entr" presetSubtype="0" fill="hold" grpId="0" nodeType="afterEffect">
                                  <p:stCondLst>
                                    <p:cond delay="500"/>
                                  </p:stCondLst>
                                  <p:childTnLst>
                                    <p:set>
                                      <p:cBhvr>
                                        <p:cTn id="21" dur="1" fill="hold">
                                          <p:stCondLst>
                                            <p:cond delay="0"/>
                                          </p:stCondLst>
                                        </p:cTn>
                                        <p:tgtEl>
                                          <p:spTgt spid="92"/>
                                        </p:tgtEl>
                                        <p:attrNameLst>
                                          <p:attrName>style.visibility</p:attrName>
                                        </p:attrNameLst>
                                      </p:cBhvr>
                                      <p:to>
                                        <p:strVal val="visible"/>
                                      </p:to>
                                    </p:set>
                                    <p:animEffect transition="in" filter="wedge">
                                      <p:cBhvr>
                                        <p:cTn id="22" dur="1000"/>
                                        <p:tgtEl>
                                          <p:spTgt spid="92"/>
                                        </p:tgtEl>
                                      </p:cBhvr>
                                    </p:animEffect>
                                  </p:childTnLst>
                                </p:cTn>
                              </p:par>
                              <p:par>
                                <p:cTn id="23" presetID="10" presetClass="entr" presetSubtype="0" fill="hold" nodeType="withEffect">
                                  <p:stCondLst>
                                    <p:cond delay="50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700"/>
                                        <p:tgtEl>
                                          <p:spTgt spid="110"/>
                                        </p:tgtEl>
                                      </p:cBhvr>
                                    </p:animEffect>
                                  </p:childTnLst>
                                </p:cTn>
                              </p:par>
                              <p:par>
                                <p:cTn id="26" presetID="10" presetClass="entr" presetSubtype="0" fill="hold" nodeType="with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92" grpId="0" animBg="1"/>
      <p:bldP spid="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Vertex connection"/>
          <p:cNvSpPr txBox="1"/>
          <p:nvPr/>
        </p:nvSpPr>
        <p:spPr>
          <a:xfrm>
            <a:off x="264666" y="5264158"/>
            <a:ext cx="4157884" cy="461665"/>
          </a:xfrm>
          <a:prstGeom prst="rect">
            <a:avLst/>
          </a:prstGeom>
          <a:solidFill>
            <a:schemeClr val="tx1">
              <a:alpha val="20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Vertex connection</a:t>
            </a:r>
            <a:endParaRPr lang="en-US" sz="2400" dirty="0">
              <a:effectLst>
                <a:outerShdw blurRad="50800" dist="38100" dir="2700000" algn="tl" rotWithShape="0">
                  <a:prstClr val="black"/>
                </a:outerShdw>
              </a:effectLst>
              <a:latin typeface="+mn-lt"/>
            </a:endParaRPr>
          </a:p>
        </p:txBody>
      </p:sp>
      <p:sp>
        <p:nvSpPr>
          <p:cNvPr id="123" name="Vertex connection"/>
          <p:cNvSpPr txBox="1"/>
          <p:nvPr/>
        </p:nvSpPr>
        <p:spPr>
          <a:xfrm>
            <a:off x="264666" y="5264158"/>
            <a:ext cx="4157884" cy="461665"/>
          </a:xfrm>
          <a:prstGeom prst="rect">
            <a:avLst/>
          </a:prstGeom>
          <a:solidFill>
            <a:schemeClr val="tx1">
              <a:alpha val="20000"/>
            </a:schemeClr>
          </a:solidFill>
        </p:spPr>
        <p:txBody>
          <a:bodyPr wrap="square" rtlCol="0">
            <a:spAutoFit/>
          </a:bodyPr>
          <a:lstStyle/>
          <a:p>
            <a:pPr algn="ctr"/>
            <a:r>
              <a:rPr lang="en-US" sz="2400" dirty="0" smtClean="0">
                <a:solidFill>
                  <a:srgbClr val="FFC000"/>
                </a:solidFill>
                <a:effectLst>
                  <a:outerShdw blurRad="50800" dist="38100" dir="2700000" algn="tl" rotWithShape="0">
                    <a:prstClr val="black"/>
                  </a:outerShdw>
                </a:effectLst>
                <a:latin typeface="+mn-lt"/>
              </a:rPr>
              <a:t>Extended vertex connection</a:t>
            </a:r>
            <a:endParaRPr lang="en-US" sz="2400" dirty="0">
              <a:solidFill>
                <a:srgbClr val="FFC000"/>
              </a:solidFill>
              <a:effectLst>
                <a:outerShdw blurRad="50800" dist="38100" dir="2700000" algn="tl" rotWithShape="0">
                  <a:prstClr val="black"/>
                </a:outerShdw>
              </a:effectLst>
              <a:latin typeface="+mn-lt"/>
            </a:endParaRPr>
          </a:p>
        </p:txBody>
      </p:sp>
      <p:sp>
        <p:nvSpPr>
          <p:cNvPr id="121" name="TextBox 120"/>
          <p:cNvSpPr txBox="1"/>
          <p:nvPr/>
        </p:nvSpPr>
        <p:spPr>
          <a:xfrm>
            <a:off x="264666" y="5798914"/>
            <a:ext cx="4157884" cy="652353"/>
          </a:xfrm>
          <a:prstGeom prst="rect">
            <a:avLst/>
          </a:prstGeom>
          <a:solidFill>
            <a:schemeClr val="tx1">
              <a:alpha val="10000"/>
            </a:schemeClr>
          </a:solidFill>
        </p:spPr>
        <p:txBody>
          <a:bodyPr wrap="square" rtlCol="0">
            <a:noAutofit/>
          </a:bodyPr>
          <a:lstStyle/>
          <a:p>
            <a:pPr algn="ctr"/>
            <a:endParaRPr lang="en-US" sz="2400" dirty="0">
              <a:solidFill>
                <a:schemeClr val="accent1"/>
              </a:solidFill>
              <a:effectLst>
                <a:outerShdw blurRad="50800" dist="38100" dir="2700000" algn="tl" rotWithShape="0">
                  <a:prstClr val="black"/>
                </a:outerShdw>
              </a:effectLst>
              <a:latin typeface="+mn-lt"/>
            </a:endParaRPr>
          </a:p>
        </p:txBody>
      </p:sp>
      <mc:AlternateContent xmlns:mc="http://schemas.openxmlformats.org/markup-compatibility/2006" xmlns:a14="http://schemas.microsoft.com/office/drawing/2010/main">
        <mc:Choice Requires="a14">
          <p:sp>
            <p:nvSpPr>
              <p:cNvPr id="122" name="PDF VC"/>
              <p:cNvSpPr/>
              <p:nvPr/>
            </p:nvSpPr>
            <p:spPr>
              <a:xfrm>
                <a:off x="995135" y="5817755"/>
                <a:ext cx="262680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𝑉𝐶</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i="1">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m:oMathPara>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a:solidFill>
                          <a:srgbClr val="4CCC5E"/>
                        </a:solidFill>
                        <a:effectLst>
                          <a:outerShdw blurRad="38100" dist="25400" dir="2700000" algn="tl">
                            <a:srgbClr val="000000"/>
                          </a:outerShdw>
                        </a:effectLst>
                        <a:latin typeface="Cambria Math"/>
                      </a:rPr>
                      <m:t>𝑝</m:t>
                    </m:r>
                    <m:r>
                      <a:rPr lang="en-US" sz="1600" i="1">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i="1">
                        <a:solidFill>
                          <a:srgbClr val="4CCC5E"/>
                        </a:solidFill>
                        <a:effectLst>
                          <a:outerShdw blurRad="38100" dist="25400" dir="2700000" algn="tl">
                            <a:srgbClr val="000000"/>
                          </a:outerShdw>
                        </a:effectLst>
                        <a:latin typeface="Cambria Math"/>
                      </a:rPr>
                      <m:t>)</m:t>
                    </m:r>
                    <m:r>
                      <a:rPr lang="en-US" sz="1600" i="1" smtClean="0">
                        <a:solidFill>
                          <a:srgbClr val="4CCC5E"/>
                        </a:solidFill>
                        <a:effectLst>
                          <a:outerShdw blurRad="38100" dist="25400" dir="2700000" algn="tl">
                            <a:srgbClr val="000000"/>
                          </a:outerShdw>
                        </a:effectLst>
                        <a:latin typeface="Cambria Math"/>
                      </a:rPr>
                      <m:t>𝑝</m:t>
                    </m:r>
                    <m:d>
                      <m:dPr>
                        <m:ctrlPr>
                          <a:rPr lang="en-US" sz="1600" i="1">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e>
                    </m:d>
                  </m:oMath>
                </a14:m>
                <a:endParaRPr lang="en-GB" sz="1600" dirty="0"/>
              </a:p>
            </p:txBody>
          </p:sp>
        </mc:Choice>
        <mc:Fallback xmlns="">
          <p:sp>
            <p:nvSpPr>
              <p:cNvPr id="122" name="PDF VC"/>
              <p:cNvSpPr>
                <a:spLocks noRot="1" noChangeAspect="1" noMove="1" noResize="1" noEditPoints="1" noAdjustHandles="1" noChangeArrowheads="1" noChangeShapeType="1" noTextEdit="1"/>
              </p:cNvSpPr>
              <p:nvPr/>
            </p:nvSpPr>
            <p:spPr>
              <a:xfrm>
                <a:off x="995135" y="5817755"/>
                <a:ext cx="2626809" cy="584775"/>
              </a:xfrm>
              <a:prstGeom prst="rect">
                <a:avLst/>
              </a:prstGeom>
              <a:blipFill rotWithShape="1">
                <a:blip r:embed="rId3"/>
                <a:stretch>
                  <a:fillRect b="-10417"/>
                </a:stretch>
              </a:blipFill>
            </p:spPr>
            <p:txBody>
              <a:bodyPr/>
              <a:lstStyle/>
              <a:p>
                <a:r>
                  <a:rPr lang="en-US">
                    <a:noFill/>
                  </a:rPr>
                  <a:t> </a:t>
                </a:r>
              </a:p>
            </p:txBody>
          </p:sp>
        </mc:Fallback>
      </mc:AlternateContent>
      <p:sp>
        <p:nvSpPr>
          <p:cNvPr id="94" name="TextBox 93"/>
          <p:cNvSpPr txBox="1"/>
          <p:nvPr/>
        </p:nvSpPr>
        <p:spPr>
          <a:xfrm>
            <a:off x="4753686" y="5264160"/>
            <a:ext cx="4157884" cy="461665"/>
          </a:xfrm>
          <a:prstGeom prst="rect">
            <a:avLst/>
          </a:prstGeom>
          <a:solidFill>
            <a:schemeClr val="tx1">
              <a:alpha val="20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Photon mapping</a:t>
            </a:r>
            <a:endParaRPr lang="en-US" sz="2400" dirty="0">
              <a:effectLst>
                <a:outerShdw blurRad="50800" dist="38100" dir="2700000" algn="tl" rotWithShape="0">
                  <a:prstClr val="black"/>
                </a:outerShdw>
              </a:effectLst>
              <a:latin typeface="+mn-lt"/>
            </a:endParaRPr>
          </a:p>
        </p:txBody>
      </p:sp>
      <p:sp>
        <p:nvSpPr>
          <p:cNvPr id="71" name="Rectangle 70"/>
          <p:cNvSpPr/>
          <p:nvPr/>
        </p:nvSpPr>
        <p:spPr>
          <a:xfrm>
            <a:off x="4753686" y="1823035"/>
            <a:ext cx="4157884" cy="3367867"/>
          </a:xfrm>
          <a:prstGeom prst="rect">
            <a:avLst/>
          </a:prstGeom>
          <a:solidFill>
            <a:schemeClr val="tx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2" name="Rectangle 71"/>
          <p:cNvSpPr/>
          <p:nvPr/>
        </p:nvSpPr>
        <p:spPr>
          <a:xfrm>
            <a:off x="5751171" y="4699073"/>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5" name="Title 4"/>
          <p:cNvSpPr>
            <a:spLocks noGrp="1"/>
          </p:cNvSpPr>
          <p:nvPr>
            <p:ph type="title"/>
          </p:nvPr>
        </p:nvSpPr>
        <p:spPr/>
        <p:txBody>
          <a:bodyPr/>
          <a:lstStyle/>
          <a:p>
            <a:r>
              <a:rPr lang="en-US" dirty="0"/>
              <a:t>Extended path space </a:t>
            </a:r>
            <a:r>
              <a:rPr lang="en-US" sz="2600" i="1" dirty="0"/>
              <a:t>[Hachisuka et al. 2012]</a:t>
            </a:r>
            <a:endParaRPr lang="en-GB" sz="2600" dirty="0"/>
          </a:p>
        </p:txBody>
      </p:sp>
      <p:sp>
        <p:nvSpPr>
          <p:cNvPr id="43" name="Rectangle 42"/>
          <p:cNvSpPr/>
          <p:nvPr/>
        </p:nvSpPr>
        <p:spPr>
          <a:xfrm>
            <a:off x="264666" y="1823035"/>
            <a:ext cx="4157884" cy="3367867"/>
          </a:xfrm>
          <a:prstGeom prst="rect">
            <a:avLst/>
          </a:prstGeom>
          <a:solidFill>
            <a:schemeClr val="tx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8" name="Rectangle 47"/>
          <p:cNvSpPr/>
          <p:nvPr/>
        </p:nvSpPr>
        <p:spPr>
          <a:xfrm>
            <a:off x="1262151" y="4699073"/>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9" name="Rectangle 48"/>
          <p:cNvSpPr/>
          <p:nvPr/>
        </p:nvSpPr>
        <p:spPr>
          <a:xfrm>
            <a:off x="2463933" y="2136641"/>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7" name="Straight Arrow Connector 6"/>
          <p:cNvCxnSpPr>
            <a:stCxn id="8" idx="1"/>
            <a:endCxn id="16" idx="5"/>
          </p:cNvCxnSpPr>
          <p:nvPr/>
        </p:nvCxnSpPr>
        <p:spPr>
          <a:xfrm flipH="1" flipV="1">
            <a:off x="3034880" y="2311512"/>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666860" y="3362365"/>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 name="Sun 8"/>
          <p:cNvSpPr/>
          <p:nvPr/>
        </p:nvSpPr>
        <p:spPr>
          <a:xfrm rot="1134788">
            <a:off x="3702905" y="3366091"/>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10" name="Straight Arrow Connector 9"/>
          <p:cNvCxnSpPr>
            <a:stCxn id="16" idx="3"/>
            <a:endCxn id="17" idx="7"/>
          </p:cNvCxnSpPr>
          <p:nvPr/>
        </p:nvCxnSpPr>
        <p:spPr>
          <a:xfrm flipH="1">
            <a:off x="1833098" y="2311512"/>
            <a:ext cx="1109712" cy="2337457"/>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7" idx="1"/>
            <a:endCxn id="12" idx="5"/>
          </p:cNvCxnSpPr>
          <p:nvPr/>
        </p:nvCxnSpPr>
        <p:spPr>
          <a:xfrm flipH="1" flipV="1">
            <a:off x="888826" y="2913738"/>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77688" y="2802602"/>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3" name="Group 12"/>
          <p:cNvGrpSpPr/>
          <p:nvPr/>
        </p:nvGrpSpPr>
        <p:grpSpPr>
          <a:xfrm rot="774754">
            <a:off x="391709" y="2494671"/>
            <a:ext cx="410270" cy="298378"/>
            <a:chOff x="3192789" y="1005143"/>
            <a:chExt cx="785815" cy="571503"/>
          </a:xfrm>
        </p:grpSpPr>
        <p:sp>
          <p:nvSpPr>
            <p:cNvPr id="14"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5"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17" name="Oval 16"/>
          <p:cNvSpPr/>
          <p:nvPr/>
        </p:nvSpPr>
        <p:spPr>
          <a:xfrm>
            <a:off x="1721960" y="4629901"/>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p:cNvSpPr/>
              <p:nvPr/>
            </p:nvSpPr>
            <p:spPr>
              <a:xfrm>
                <a:off x="3673907" y="2996178"/>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18" name="Rectangle 17"/>
              <p:cNvSpPr>
                <a:spLocks noRot="1" noChangeAspect="1" noMove="1" noResize="1" noEditPoints="1" noAdjustHandles="1" noChangeArrowheads="1" noChangeShapeType="1" noTextEdit="1"/>
              </p:cNvSpPr>
              <p:nvPr/>
            </p:nvSpPr>
            <p:spPr>
              <a:xfrm>
                <a:off x="3673907" y="2996178"/>
                <a:ext cx="501676" cy="400110"/>
              </a:xfrm>
              <a:prstGeom prst="rect">
                <a:avLst/>
              </a:prstGeom>
              <a:blipFill rotWithShape="1">
                <a:blip r:embed="rId4"/>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853275" y="1772816"/>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19" name="Rectangle 18"/>
              <p:cNvSpPr>
                <a:spLocks noRot="1" noChangeAspect="1" noMove="1" noResize="1" noEditPoints="1" noAdjustHandles="1" noChangeArrowheads="1" noChangeShapeType="1" noTextEdit="1"/>
              </p:cNvSpPr>
              <p:nvPr/>
            </p:nvSpPr>
            <p:spPr>
              <a:xfrm>
                <a:off x="2853275" y="1772816"/>
                <a:ext cx="495713" cy="400110"/>
              </a:xfrm>
              <a:prstGeom prst="rect">
                <a:avLst/>
              </a:prstGeom>
              <a:blipFill rotWithShape="1">
                <a:blip r:embed="rId5"/>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484902" y="4724510"/>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20" name="Rectangle 19"/>
              <p:cNvSpPr>
                <a:spLocks noRot="1" noChangeAspect="1" noMove="1" noResize="1" noEditPoints="1" noAdjustHandles="1" noChangeArrowheads="1" noChangeShapeType="1" noTextEdit="1"/>
              </p:cNvSpPr>
              <p:nvPr/>
            </p:nvSpPr>
            <p:spPr>
              <a:xfrm>
                <a:off x="1484902" y="4724510"/>
                <a:ext cx="501676" cy="400110"/>
              </a:xfrm>
              <a:prstGeom prst="rect">
                <a:avLst/>
              </a:prstGeom>
              <a:blipFill rotWithShape="1">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3416" y="2819837"/>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21" name="Rectangle 20"/>
              <p:cNvSpPr>
                <a:spLocks noRot="1" noChangeAspect="1" noMove="1" noResize="1" noEditPoints="1" noAdjustHandles="1" noChangeArrowheads="1" noChangeShapeType="1" noTextEdit="1"/>
              </p:cNvSpPr>
              <p:nvPr/>
            </p:nvSpPr>
            <p:spPr>
              <a:xfrm>
                <a:off x="433416" y="2819837"/>
                <a:ext cx="511999" cy="400110"/>
              </a:xfrm>
              <a:prstGeom prst="rect">
                <a:avLst/>
              </a:prstGeom>
              <a:blipFill rotWithShape="1">
                <a:blip r:embed="rId7"/>
                <a:stretch>
                  <a:fillRect b="-10769"/>
                </a:stretch>
              </a:blipFill>
            </p:spPr>
            <p:txBody>
              <a:bodyPr/>
              <a:lstStyle/>
              <a:p>
                <a:r>
                  <a:rPr lang="en-US">
                    <a:noFill/>
                  </a:rPr>
                  <a:t> </a:t>
                </a:r>
              </a:p>
            </p:txBody>
          </p:sp>
        </mc:Fallback>
      </mc:AlternateContent>
      <p:sp>
        <p:nvSpPr>
          <p:cNvPr id="73" name="Rectangle 72"/>
          <p:cNvSpPr/>
          <p:nvPr/>
        </p:nvSpPr>
        <p:spPr>
          <a:xfrm>
            <a:off x="6952953" y="2136641"/>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76" name="Sun 75"/>
          <p:cNvSpPr/>
          <p:nvPr/>
        </p:nvSpPr>
        <p:spPr>
          <a:xfrm rot="1134788">
            <a:off x="8191925" y="3366091"/>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80" name="Group 79"/>
          <p:cNvGrpSpPr/>
          <p:nvPr/>
        </p:nvGrpSpPr>
        <p:grpSpPr>
          <a:xfrm rot="774754">
            <a:off x="4880729" y="2494671"/>
            <a:ext cx="410270" cy="298378"/>
            <a:chOff x="3192789" y="1005143"/>
            <a:chExt cx="785815" cy="571503"/>
          </a:xfrm>
        </p:grpSpPr>
        <p:sp>
          <p:nvSpPr>
            <p:cNvPr id="88" name="Isosceles Triangle 87"/>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89" name="Rectangle 88"/>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74" name="Straight Arrow Connector 73"/>
          <p:cNvCxnSpPr>
            <a:stCxn id="75" idx="1"/>
            <a:endCxn id="81" idx="5"/>
          </p:cNvCxnSpPr>
          <p:nvPr/>
        </p:nvCxnSpPr>
        <p:spPr>
          <a:xfrm flipH="1" flipV="1">
            <a:off x="7523900" y="2311512"/>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8155880" y="2996178"/>
            <a:ext cx="508723" cy="496391"/>
            <a:chOff x="8118210" y="3321257"/>
            <a:chExt cx="508723" cy="496391"/>
          </a:xfrm>
        </p:grpSpPr>
        <p:sp>
          <p:nvSpPr>
            <p:cNvPr id="75" name="Oval 74"/>
            <p:cNvSpPr/>
            <p:nvPr/>
          </p:nvSpPr>
          <p:spPr>
            <a:xfrm>
              <a:off x="8118210" y="368744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3" name="Rectangle 82"/>
                <p:cNvSpPr/>
                <p:nvPr/>
              </p:nvSpPr>
              <p:spPr>
                <a:xfrm>
                  <a:off x="8125257" y="3321257"/>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83" name="Rectangle 82"/>
                <p:cNvSpPr>
                  <a:spLocks noRot="1" noChangeAspect="1" noMove="1" noResize="1" noEditPoints="1" noAdjustHandles="1" noChangeArrowheads="1" noChangeShapeType="1" noTextEdit="1"/>
                </p:cNvSpPr>
                <p:nvPr/>
              </p:nvSpPr>
              <p:spPr>
                <a:xfrm>
                  <a:off x="8125257" y="3321257"/>
                  <a:ext cx="501676" cy="400110"/>
                </a:xfrm>
                <a:prstGeom prst="rect">
                  <a:avLst/>
                </a:prstGeom>
                <a:blipFill rotWithShape="1">
                  <a:blip r:embed="rId8"/>
                  <a:stretch>
                    <a:fillRect b="-10606"/>
                  </a:stretch>
                </a:blipFill>
              </p:spPr>
              <p:txBody>
                <a:bodyPr/>
                <a:lstStyle/>
                <a:p>
                  <a:r>
                    <a:rPr lang="en-US">
                      <a:noFill/>
                    </a:rPr>
                    <a:t> </a:t>
                  </a:r>
                </a:p>
              </p:txBody>
            </p:sp>
          </mc:Fallback>
        </mc:AlternateContent>
      </p:grpSp>
      <p:sp>
        <p:nvSpPr>
          <p:cNvPr id="92" name="Oval 91"/>
          <p:cNvSpPr/>
          <p:nvPr/>
        </p:nvSpPr>
        <p:spPr>
          <a:xfrm>
            <a:off x="5831763" y="4559107"/>
            <a:ext cx="890076" cy="271220"/>
          </a:xfrm>
          <a:prstGeom prst="ellipse">
            <a:avLst/>
          </a:prstGeom>
          <a:solidFill>
            <a:schemeClr val="accent1">
              <a:alpha val="20000"/>
            </a:schemeClr>
          </a:solidFill>
          <a:ln w="25400" cap="rnd">
            <a:solidFill>
              <a:schemeClr val="accent1">
                <a:lumMod val="75000"/>
              </a:schemeClr>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77" name="Straight Arrow Connector 76"/>
          <p:cNvCxnSpPr>
            <a:stCxn id="81" idx="3"/>
            <a:endCxn id="91" idx="7"/>
          </p:cNvCxnSpPr>
          <p:nvPr/>
        </p:nvCxnSpPr>
        <p:spPr>
          <a:xfrm flipH="1">
            <a:off x="6595814" y="2311512"/>
            <a:ext cx="836016" cy="2337171"/>
          </a:xfrm>
          <a:prstGeom prst="straightConnector1">
            <a:avLst/>
          </a:prstGeom>
          <a:ln w="12700">
            <a:solidFill>
              <a:schemeClr val="tx1">
                <a:lumMod val="65000"/>
                <a:lumOff val="35000"/>
              </a:schemeClr>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2" idx="1"/>
            <a:endCxn id="79" idx="5"/>
          </p:cNvCxnSpPr>
          <p:nvPr/>
        </p:nvCxnSpPr>
        <p:spPr>
          <a:xfrm flipH="1" flipV="1">
            <a:off x="5377846" y="2913738"/>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928786" y="2802602"/>
            <a:ext cx="511999" cy="417345"/>
            <a:chOff x="4891116" y="3127681"/>
            <a:chExt cx="511999" cy="417345"/>
          </a:xfrm>
        </p:grpSpPr>
        <mc:AlternateContent xmlns:mc="http://schemas.openxmlformats.org/markup-compatibility/2006" xmlns:a14="http://schemas.microsoft.com/office/drawing/2010/main">
          <mc:Choice Requires="a14">
            <p:sp>
              <p:nvSpPr>
                <p:cNvPr id="86" name="Rectangle 85"/>
                <p:cNvSpPr/>
                <p:nvPr/>
              </p:nvSpPr>
              <p:spPr>
                <a:xfrm>
                  <a:off x="4891116" y="3144916"/>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86" name="Rectangle 85"/>
                <p:cNvSpPr>
                  <a:spLocks noRot="1" noChangeAspect="1" noMove="1" noResize="1" noEditPoints="1" noAdjustHandles="1" noChangeArrowheads="1" noChangeShapeType="1" noTextEdit="1"/>
                </p:cNvSpPr>
                <p:nvPr/>
              </p:nvSpPr>
              <p:spPr>
                <a:xfrm>
                  <a:off x="4891116" y="3144916"/>
                  <a:ext cx="511999" cy="400110"/>
                </a:xfrm>
                <a:prstGeom prst="rect">
                  <a:avLst/>
                </a:prstGeom>
                <a:blipFill rotWithShape="1">
                  <a:blip r:embed="rId10"/>
                  <a:stretch>
                    <a:fillRect b="-10769"/>
                  </a:stretch>
                </a:blipFill>
              </p:spPr>
              <p:txBody>
                <a:bodyPr/>
                <a:lstStyle/>
                <a:p>
                  <a:r>
                    <a:rPr lang="en-US">
                      <a:noFill/>
                    </a:rPr>
                    <a:t> </a:t>
                  </a:r>
                </a:p>
              </p:txBody>
            </p:sp>
          </mc:Fallback>
        </mc:AlternateContent>
        <p:sp>
          <p:nvSpPr>
            <p:cNvPr id="79" name="Oval 78"/>
            <p:cNvSpPr/>
            <p:nvPr/>
          </p:nvSpPr>
          <p:spPr>
            <a:xfrm>
              <a:off x="5229038" y="3127681"/>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00" name="Group 99"/>
          <p:cNvGrpSpPr/>
          <p:nvPr/>
        </p:nvGrpSpPr>
        <p:grpSpPr>
          <a:xfrm>
            <a:off x="7342295" y="1772816"/>
            <a:ext cx="495713" cy="557764"/>
            <a:chOff x="7304625" y="2097895"/>
            <a:chExt cx="495713" cy="557764"/>
          </a:xfrm>
        </p:grpSpPr>
        <mc:AlternateContent xmlns:mc="http://schemas.openxmlformats.org/markup-compatibility/2006" xmlns:a14="http://schemas.microsoft.com/office/drawing/2010/main">
          <mc:Choice Requires="a14">
            <p:sp>
              <p:nvSpPr>
                <p:cNvPr id="84" name="Rectangle 83"/>
                <p:cNvSpPr/>
                <p:nvPr/>
              </p:nvSpPr>
              <p:spPr>
                <a:xfrm>
                  <a:off x="7304625" y="2097895"/>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84" name="Rectangle 83"/>
                <p:cNvSpPr>
                  <a:spLocks noRot="1" noChangeAspect="1" noMove="1" noResize="1" noEditPoints="1" noAdjustHandles="1" noChangeArrowheads="1" noChangeShapeType="1" noTextEdit="1"/>
                </p:cNvSpPr>
                <p:nvPr/>
              </p:nvSpPr>
              <p:spPr>
                <a:xfrm>
                  <a:off x="7304625" y="2097895"/>
                  <a:ext cx="495713" cy="400110"/>
                </a:xfrm>
                <a:prstGeom prst="rect">
                  <a:avLst/>
                </a:prstGeom>
                <a:blipFill rotWithShape="1">
                  <a:blip r:embed="rId11"/>
                  <a:stretch>
                    <a:fillRect b="-9231"/>
                  </a:stretch>
                </a:blipFill>
              </p:spPr>
              <p:txBody>
                <a:bodyPr/>
                <a:lstStyle/>
                <a:p>
                  <a:r>
                    <a:rPr lang="en-US">
                      <a:noFill/>
                    </a:rPr>
                    <a:t> </a:t>
                  </a:r>
                </a:p>
              </p:txBody>
            </p:sp>
          </mc:Fallback>
        </mc:AlternateContent>
        <p:sp>
          <p:nvSpPr>
            <p:cNvPr id="81" name="Oval 80"/>
            <p:cNvSpPr/>
            <p:nvPr/>
          </p:nvSpPr>
          <p:spPr>
            <a:xfrm>
              <a:off x="7375092" y="2525455"/>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03" name="Group 102"/>
          <p:cNvGrpSpPr/>
          <p:nvPr/>
        </p:nvGrpSpPr>
        <p:grpSpPr>
          <a:xfrm>
            <a:off x="5973922" y="4629901"/>
            <a:ext cx="501676" cy="494719"/>
            <a:chOff x="5936252" y="4954980"/>
            <a:chExt cx="501676" cy="494719"/>
          </a:xfrm>
        </p:grpSpPr>
        <mc:AlternateContent xmlns:mc="http://schemas.openxmlformats.org/markup-compatibility/2006" xmlns:a14="http://schemas.microsoft.com/office/drawing/2010/main">
          <mc:Choice Requires="a14">
            <p:sp>
              <p:nvSpPr>
                <p:cNvPr id="85" name="Rectangle 84"/>
                <p:cNvSpPr/>
                <p:nvPr/>
              </p:nvSpPr>
              <p:spPr>
                <a:xfrm>
                  <a:off x="5936252" y="504958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85" name="Rectangle 84"/>
                <p:cNvSpPr>
                  <a:spLocks noRot="1" noChangeAspect="1" noMove="1" noResize="1" noEditPoints="1" noAdjustHandles="1" noChangeArrowheads="1" noChangeShapeType="1" noTextEdit="1"/>
                </p:cNvSpPr>
                <p:nvPr/>
              </p:nvSpPr>
              <p:spPr>
                <a:xfrm>
                  <a:off x="5936252" y="5049589"/>
                  <a:ext cx="501676" cy="400110"/>
                </a:xfrm>
                <a:prstGeom prst="rect">
                  <a:avLst/>
                </a:prstGeom>
                <a:blipFill rotWithShape="1">
                  <a:blip r:embed="rId12"/>
                  <a:stretch>
                    <a:fillRect b="-9091"/>
                  </a:stretch>
                </a:blipFill>
              </p:spPr>
              <p:txBody>
                <a:bodyPr/>
                <a:lstStyle/>
                <a:p>
                  <a:r>
                    <a:rPr lang="en-US">
                      <a:noFill/>
                    </a:rPr>
                    <a:t> </a:t>
                  </a:r>
                </a:p>
              </p:txBody>
            </p:sp>
          </mc:Fallback>
        </mc:AlternateContent>
        <p:sp>
          <p:nvSpPr>
            <p:cNvPr id="82" name="Oval 81"/>
            <p:cNvSpPr/>
            <p:nvPr/>
          </p:nvSpPr>
          <p:spPr>
            <a:xfrm>
              <a:off x="6173310" y="4954980"/>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10" name="Group 109"/>
          <p:cNvGrpSpPr/>
          <p:nvPr/>
        </p:nvGrpSpPr>
        <p:grpSpPr>
          <a:xfrm>
            <a:off x="5832674" y="4247279"/>
            <a:ext cx="444130" cy="449535"/>
            <a:chOff x="5795004" y="4572358"/>
            <a:chExt cx="444130" cy="449535"/>
          </a:xfrm>
        </p:grpSpPr>
        <mc:AlternateContent xmlns:mc="http://schemas.openxmlformats.org/markup-compatibility/2006" xmlns:a14="http://schemas.microsoft.com/office/drawing/2010/main">
          <mc:Choice Requires="a14">
            <p:sp>
              <p:nvSpPr>
                <p:cNvPr id="108" name="Rectangle 107"/>
                <p:cNvSpPr/>
                <p:nvPr/>
              </p:nvSpPr>
              <p:spPr>
                <a:xfrm>
                  <a:off x="5796736" y="4572358"/>
                  <a:ext cx="3826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effectLst>
                              <a:outerShdw blurRad="38100" dist="25400" dir="2700000" algn="tl">
                                <a:srgbClr val="000000"/>
                              </a:outerShdw>
                            </a:effectLst>
                            <a:latin typeface="Cambria Math"/>
                          </a:rPr>
                          <m:t>𝑟</m:t>
                        </m:r>
                      </m:oMath>
                    </m:oMathPara>
                  </a14:m>
                  <a:endParaRPr lang="en-GB" sz="2000" dirty="0"/>
                </a:p>
              </p:txBody>
            </p:sp>
          </mc:Choice>
          <mc:Fallback xmlns="">
            <p:sp>
              <p:nvSpPr>
                <p:cNvPr id="108" name="Rectangle 107"/>
                <p:cNvSpPr>
                  <a:spLocks noRot="1" noChangeAspect="1" noMove="1" noResize="1" noEditPoints="1" noAdjustHandles="1" noChangeArrowheads="1" noChangeShapeType="1" noTextEdit="1"/>
                </p:cNvSpPr>
                <p:nvPr/>
              </p:nvSpPr>
              <p:spPr>
                <a:xfrm>
                  <a:off x="5796736" y="4572358"/>
                  <a:ext cx="382669" cy="400110"/>
                </a:xfrm>
                <a:prstGeom prst="rect">
                  <a:avLst/>
                </a:prstGeom>
                <a:blipFill rotWithShape="1">
                  <a:blip r:embed="rId13"/>
                  <a:stretch>
                    <a:fillRect/>
                  </a:stretch>
                </a:blipFill>
              </p:spPr>
              <p:txBody>
                <a:bodyPr/>
                <a:lstStyle/>
                <a:p>
                  <a:r>
                    <a:rPr lang="en-US">
                      <a:noFill/>
                    </a:rPr>
                    <a:t> </a:t>
                  </a:r>
                </a:p>
              </p:txBody>
            </p:sp>
          </mc:Fallback>
        </mc:AlternateContent>
        <p:sp>
          <p:nvSpPr>
            <p:cNvPr id="109" name="Right Brace 108"/>
            <p:cNvSpPr/>
            <p:nvPr/>
          </p:nvSpPr>
          <p:spPr>
            <a:xfrm rot="16200000">
              <a:off x="5976755" y="4759514"/>
              <a:ext cx="80628" cy="444130"/>
            </a:xfrm>
            <a:prstGeom prst="rightBrace">
              <a:avLst>
                <a:gd name="adj1" fmla="val 17781"/>
                <a:gd name="adj2" fmla="val 50000"/>
              </a:avLst>
            </a:prstGeom>
            <a:ln w="15875">
              <a:solidFill>
                <a:schemeClr val="tx1"/>
              </a:solid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effectLst>
                  <a:outerShdw blurRad="25400" dist="38100" dir="2700000" algn="tl" rotWithShape="0">
                    <a:prstClr val="black"/>
                  </a:outerShdw>
                </a:effectLst>
              </a:endParaRPr>
            </a:p>
          </p:txBody>
        </p:sp>
      </p:grpSp>
      <p:grpSp>
        <p:nvGrpSpPr>
          <p:cNvPr id="101" name="Group 100"/>
          <p:cNvGrpSpPr/>
          <p:nvPr/>
        </p:nvGrpSpPr>
        <p:grpSpPr>
          <a:xfrm>
            <a:off x="6376744" y="4629615"/>
            <a:ext cx="501676" cy="495005"/>
            <a:chOff x="6339074" y="4954694"/>
            <a:chExt cx="501676" cy="495005"/>
          </a:xfrm>
        </p:grpSpPr>
        <p:sp>
          <p:nvSpPr>
            <p:cNvPr id="91" name="Oval 90"/>
            <p:cNvSpPr/>
            <p:nvPr/>
          </p:nvSpPr>
          <p:spPr>
            <a:xfrm>
              <a:off x="6447006" y="495469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5" name="Rectangle 94"/>
                <p:cNvSpPr/>
                <p:nvPr/>
              </p:nvSpPr>
              <p:spPr>
                <a:xfrm>
                  <a:off x="6339074" y="504958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effectLst>
                                  <a:outerShdw blurRad="38100" dist="25400" dir="2700000" algn="tl">
                                    <a:srgbClr val="000000"/>
                                  </a:outerShdw>
                                </a:effectLst>
                                <a:latin typeface="Cambria Math"/>
                              </a:rPr>
                            </m:ctrlPr>
                          </m:sSubSup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up>
                            <m:r>
                              <a:rPr lang="en-US" sz="2000" b="0" i="1" smtClean="0">
                                <a:effectLst>
                                  <a:outerShdw blurRad="38100" dist="25400" dir="2700000" algn="tl">
                                    <a:srgbClr val="000000"/>
                                  </a:outerShdw>
                                </a:effectLst>
                                <a:latin typeface="Cambria Math"/>
                              </a:rPr>
                              <m:t>∗</m:t>
                            </m:r>
                          </m:sup>
                        </m:sSubSup>
                      </m:oMath>
                    </m:oMathPara>
                  </a14:m>
                  <a:endParaRPr lang="en-GB" sz="2000" dirty="0"/>
                </a:p>
              </p:txBody>
            </p:sp>
          </mc:Choice>
          <mc:Fallback xmlns="">
            <p:sp>
              <p:nvSpPr>
                <p:cNvPr id="95" name="Rectangle 94"/>
                <p:cNvSpPr>
                  <a:spLocks noRot="1" noChangeAspect="1" noMove="1" noResize="1" noEditPoints="1" noAdjustHandles="1" noChangeArrowheads="1" noChangeShapeType="1" noTextEdit="1"/>
                </p:cNvSpPr>
                <p:nvPr/>
              </p:nvSpPr>
              <p:spPr>
                <a:xfrm>
                  <a:off x="6339074" y="5049589"/>
                  <a:ext cx="501676" cy="400110"/>
                </a:xfrm>
                <a:prstGeom prst="rect">
                  <a:avLst/>
                </a:prstGeom>
                <a:blipFill rotWithShape="1">
                  <a:blip r:embed="rId15"/>
                  <a:stretch>
                    <a:fillRect b="-10606"/>
                  </a:stretch>
                </a:blipFill>
              </p:spPr>
              <p:txBody>
                <a:bodyPr/>
                <a:lstStyle/>
                <a:p>
                  <a:r>
                    <a:rPr lang="en-US">
                      <a:noFill/>
                    </a:rPr>
                    <a:t> </a:t>
                  </a:r>
                </a:p>
              </p:txBody>
            </p:sp>
          </mc:Fallback>
        </mc:AlternateContent>
      </p:grpSp>
      <p:grpSp>
        <p:nvGrpSpPr>
          <p:cNvPr id="98" name="Group 97"/>
          <p:cNvGrpSpPr/>
          <p:nvPr/>
        </p:nvGrpSpPr>
        <p:grpSpPr>
          <a:xfrm>
            <a:off x="172483" y="970959"/>
            <a:ext cx="1222357" cy="495172"/>
            <a:chOff x="611560" y="1244064"/>
            <a:chExt cx="1222357" cy="495172"/>
          </a:xfrm>
        </p:grpSpPr>
        <p:sp>
          <p:nvSpPr>
            <p:cNvPr id="104" name="Oval 103"/>
            <p:cNvSpPr/>
            <p:nvPr/>
          </p:nvSpPr>
          <p:spPr>
            <a:xfrm>
              <a:off x="611560" y="1528163"/>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6" name="Oval 105"/>
            <p:cNvSpPr/>
            <p:nvPr/>
          </p:nvSpPr>
          <p:spPr>
            <a:xfrm>
              <a:off x="611560" y="1309990"/>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7" name="TextBox 106"/>
            <p:cNvSpPr txBox="1"/>
            <p:nvPr/>
          </p:nvSpPr>
          <p:spPr>
            <a:xfrm>
              <a:off x="745734" y="1244064"/>
              <a:ext cx="910377" cy="276999"/>
            </a:xfrm>
            <a:prstGeom prst="rect">
              <a:avLst/>
            </a:prstGeom>
            <a:noFill/>
          </p:spPr>
          <p:txBody>
            <a:bodyPr wrap="none" rtlCol="0">
              <a:spAutoFit/>
            </a:bodyPr>
            <a:lstStyle/>
            <a:p>
              <a:r>
                <a:rPr lang="en-US" sz="1200" dirty="0" smtClean="0">
                  <a:latin typeface="+mn-lt"/>
                </a:rPr>
                <a:t>Light vertex</a:t>
              </a:r>
              <a:endParaRPr lang="en-US" sz="1200" dirty="0">
                <a:latin typeface="+mn-lt"/>
              </a:endParaRPr>
            </a:p>
          </p:txBody>
        </p:sp>
        <p:sp>
          <p:nvSpPr>
            <p:cNvPr id="112" name="TextBox 111"/>
            <p:cNvSpPr txBox="1"/>
            <p:nvPr/>
          </p:nvSpPr>
          <p:spPr>
            <a:xfrm>
              <a:off x="745734" y="1462237"/>
              <a:ext cx="1088183" cy="276999"/>
            </a:xfrm>
            <a:prstGeom prst="rect">
              <a:avLst/>
            </a:prstGeom>
            <a:noFill/>
          </p:spPr>
          <p:txBody>
            <a:bodyPr wrap="none" rtlCol="0">
              <a:spAutoFit/>
            </a:bodyPr>
            <a:lstStyle/>
            <a:p>
              <a:r>
                <a:rPr lang="en-US" sz="1200" dirty="0" smtClean="0">
                  <a:latin typeface="+mn-lt"/>
                </a:rPr>
                <a:t>Camera vertex</a:t>
              </a:r>
              <a:endParaRPr lang="en-US" sz="1200" dirty="0">
                <a:latin typeface="+mn-lt"/>
              </a:endParaRPr>
            </a:p>
          </p:txBody>
        </p:sp>
      </p:grpSp>
      <p:grpSp>
        <p:nvGrpSpPr>
          <p:cNvPr id="3" name="Group 2"/>
          <p:cNvGrpSpPr/>
          <p:nvPr/>
        </p:nvGrpSpPr>
        <p:grpSpPr>
          <a:xfrm>
            <a:off x="4753686" y="5798914"/>
            <a:ext cx="4157884" cy="652353"/>
            <a:chOff x="4753686" y="5798914"/>
            <a:chExt cx="4157884" cy="652353"/>
          </a:xfrm>
        </p:grpSpPr>
        <p:sp>
          <p:nvSpPr>
            <p:cNvPr id="115" name="TextBox 114"/>
            <p:cNvSpPr txBox="1"/>
            <p:nvPr/>
          </p:nvSpPr>
          <p:spPr>
            <a:xfrm>
              <a:off x="4753686" y="5798914"/>
              <a:ext cx="4157884" cy="652353"/>
            </a:xfrm>
            <a:prstGeom prst="rect">
              <a:avLst/>
            </a:prstGeom>
            <a:solidFill>
              <a:schemeClr val="tx1">
                <a:alpha val="10000"/>
              </a:schemeClr>
            </a:solidFill>
          </p:spPr>
          <p:txBody>
            <a:bodyPr wrap="square" rtlCol="0">
              <a:noAutofit/>
            </a:bodyPr>
            <a:lstStyle/>
            <a:p>
              <a:pPr algn="ctr"/>
              <a:endParaRPr lang="en-US" sz="2400" dirty="0">
                <a:solidFill>
                  <a:schemeClr val="accent1"/>
                </a:solidFill>
                <a:effectLst>
                  <a:outerShdw blurRad="50800" dist="38100" dir="2700000" algn="tl" rotWithShape="0">
                    <a:prstClr val="black"/>
                  </a:outerShdw>
                </a:effectLst>
                <a:latin typeface="+mn-lt"/>
              </a:endParaRPr>
            </a:p>
          </p:txBody>
        </p:sp>
        <mc:AlternateContent xmlns:mc="http://schemas.openxmlformats.org/markup-compatibility/2006" xmlns:a14="http://schemas.microsoft.com/office/drawing/2010/main">
          <mc:Choice Requires="a14">
            <p:sp>
              <p:nvSpPr>
                <p:cNvPr id="117" name="PDF VM 3"/>
                <p:cNvSpPr/>
                <p:nvPr/>
              </p:nvSpPr>
              <p:spPr>
                <a:xfrm>
                  <a:off x="4796427" y="5819009"/>
                  <a:ext cx="3529812" cy="584775"/>
                </a:xfrm>
                <a:prstGeom prst="rect">
                  <a:avLst/>
                </a:prstGeom>
              </p:spPr>
              <p:txBody>
                <a:bodyPr wrap="none">
                  <a:spAutoFit/>
                </a:bodyPr>
                <a:lstStyle/>
                <a:p>
                  <a14:m>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𝑃𝑀</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b="0" i="1" smtClean="0">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a14:m>
                  <a:r>
                    <a:rPr lang="en-US" sz="1600" dirty="0">
                      <a:solidFill>
                        <a:srgbClr val="FF7979"/>
                      </a:solidFill>
                      <a:effectLst>
                        <a:outerShdw blurRad="38100" dist="25400" dir="2700000" algn="tl">
                          <a:srgbClr val="000000"/>
                        </a:outerShdw>
                      </a:effectLst>
                    </a:rPr>
                    <a:t> </a:t>
                  </a:r>
                  <a14:m>
                    <m:oMath xmlns:m="http://schemas.openxmlformats.org/officeDocument/2006/math">
                      <m:r>
                        <a:rPr lang="en-US" sz="160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r>
                            <a:rPr lang="en-US" sz="1600" i="1">
                              <a:solidFill>
                                <a:srgbClr val="FF7979"/>
                              </a:solidFill>
                              <a:effectLst>
                                <a:outerShdw blurRad="38100" dist="25400" dir="2700000" algn="tl">
                                  <a:srgbClr val="000000"/>
                                </a:outerShdw>
                              </a:effectLst>
                              <a:latin typeface="Cambria Math"/>
                            </a:rPr>
                            <m:t>→</m:t>
                          </m:r>
                          <m:sSubSup>
                            <m:sSubSupPr>
                              <m:ctrlPr>
                                <a:rPr lang="en-US" sz="1600" b="0" i="1" smtClean="0">
                                  <a:solidFill>
                                    <a:srgbClr val="FF7979"/>
                                  </a:solidFill>
                                  <a:effectLst>
                                    <a:outerShdw blurRad="38100" dist="25400" dir="2700000" algn="tl">
                                      <a:srgbClr val="000000"/>
                                    </a:outerShdw>
                                  </a:effectLst>
                                  <a:latin typeface="Cambria Math"/>
                                </a:rPr>
                              </m:ctrlPr>
                            </m:sSubSup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2</m:t>
                              </m:r>
                            </m:sub>
                            <m:sup>
                              <m:r>
                                <a:rPr lang="en-US" sz="1600" b="0" i="1" smtClean="0">
                                  <a:solidFill>
                                    <a:srgbClr val="FF7979"/>
                                  </a:solidFill>
                                  <a:effectLst>
                                    <a:outerShdw blurRad="38100" dist="25400" dir="2700000" algn="tl">
                                      <a:srgbClr val="000000"/>
                                    </a:outerShdw>
                                  </a:effectLst>
                                  <a:latin typeface="Cambria Math"/>
                                </a:rPr>
                                <m:t>∗</m:t>
                              </m:r>
                            </m:sup>
                          </m:sSubSup>
                        </m:e>
                      </m:d>
                    </m:oMath>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smtClean="0">
                          <a:solidFill>
                            <a:srgbClr val="4CCC5E"/>
                          </a:solidFill>
                          <a:effectLst>
                            <a:outerShdw blurRad="38100" dist="25400" dir="2700000" algn="tl">
                              <a:srgbClr val="000000"/>
                            </a:outerShdw>
                          </a:effectLst>
                          <a:latin typeface="Cambria Math"/>
                        </a:rPr>
                        <m:t>𝑝</m:t>
                      </m:r>
                      <m:d>
                        <m:dPr>
                          <m:ctrlPr>
                            <a:rPr lang="en-US" sz="1600" i="1" smtClean="0">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e>
                      </m:d>
                      <m:r>
                        <a:rPr lang="en-US" sz="1600" b="0" i="1" smtClean="0">
                          <a:solidFill>
                            <a:srgbClr val="4CCC5E"/>
                          </a:solidFill>
                          <a:effectLst>
                            <a:outerShdw blurRad="38100" dist="25400" dir="2700000" algn="tl">
                              <a:srgbClr val="000000"/>
                            </a:outerShdw>
                          </a:effectLst>
                          <a:latin typeface="Cambria Math"/>
                        </a:rPr>
                        <m:t>𝑝</m:t>
                      </m:r>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smtClean="0">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r>
                        <a:rPr lang="en-US" sz="1600" b="0" i="1" smtClean="0">
                          <a:solidFill>
                            <a:srgbClr val="4CCC5E"/>
                          </a:solidFill>
                          <a:effectLst>
                            <a:outerShdw blurRad="38100" dist="25400" dir="2700000" algn="tl">
                              <a:srgbClr val="000000"/>
                            </a:outerShdw>
                          </a:effectLst>
                          <a:latin typeface="Cambria Math"/>
                        </a:rPr>
                        <m:t>)</m:t>
                      </m:r>
                    </m:oMath>
                  </a14:m>
                  <a:endParaRPr lang="en-GB" sz="1600" b="1" dirty="0">
                    <a:solidFill>
                      <a:srgbClr val="FFC000"/>
                    </a:solidFill>
                  </a:endParaRPr>
                </a:p>
              </p:txBody>
            </p:sp>
          </mc:Choice>
          <mc:Fallback xmlns="">
            <p:sp>
              <p:nvSpPr>
                <p:cNvPr id="117" name="PDF VM 3"/>
                <p:cNvSpPr>
                  <a:spLocks noRot="1" noChangeAspect="1" noMove="1" noResize="1" noEditPoints="1" noAdjustHandles="1" noChangeArrowheads="1" noChangeShapeType="1" noTextEdit="1"/>
                </p:cNvSpPr>
                <p:nvPr/>
              </p:nvSpPr>
              <p:spPr>
                <a:xfrm>
                  <a:off x="4796427" y="5819009"/>
                  <a:ext cx="3529812" cy="584775"/>
                </a:xfrm>
                <a:prstGeom prst="rect">
                  <a:avLst/>
                </a:prstGeom>
                <a:blipFill rotWithShape="1">
                  <a:blip r:embed="rId16"/>
                  <a:stretch>
                    <a:fillRect b="-10526"/>
                  </a:stretch>
                </a:blipFill>
              </p:spPr>
              <p:txBody>
                <a:bodyPr/>
                <a:lstStyle/>
                <a:p>
                  <a:r>
                    <a:rPr lang="en-US">
                      <a:noFill/>
                    </a:rPr>
                    <a:t> </a:t>
                  </a:r>
                </a:p>
              </p:txBody>
            </p:sp>
          </mc:Fallback>
        </mc:AlternateContent>
      </p:grpSp>
      <p:grpSp>
        <p:nvGrpSpPr>
          <p:cNvPr id="64" name="Group 63"/>
          <p:cNvGrpSpPr/>
          <p:nvPr/>
        </p:nvGrpSpPr>
        <p:grpSpPr>
          <a:xfrm>
            <a:off x="1342025" y="2311798"/>
            <a:ext cx="1600785" cy="2814981"/>
            <a:chOff x="1342025" y="2311798"/>
            <a:chExt cx="1600785" cy="2814981"/>
          </a:xfrm>
        </p:grpSpPr>
        <p:cxnSp>
          <p:nvCxnSpPr>
            <p:cNvPr id="65" name="Straight Arrow Connector 64"/>
            <p:cNvCxnSpPr/>
            <p:nvPr/>
          </p:nvCxnSpPr>
          <p:spPr>
            <a:xfrm flipH="1">
              <a:off x="2106794" y="2311798"/>
              <a:ext cx="836016" cy="2337171"/>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342025" y="4561204"/>
              <a:ext cx="890076" cy="271220"/>
            </a:xfrm>
            <a:prstGeom prst="ellipse">
              <a:avLst/>
            </a:prstGeom>
            <a:solidFill>
              <a:schemeClr val="accent1">
                <a:alpha val="20000"/>
              </a:schemeClr>
            </a:solidFill>
            <a:ln w="25400" cap="rnd">
              <a:solidFill>
                <a:schemeClr val="accent1">
                  <a:lumMod val="75000"/>
                </a:schemeClr>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67" name="Group 66"/>
            <p:cNvGrpSpPr/>
            <p:nvPr/>
          </p:nvGrpSpPr>
          <p:grpSpPr>
            <a:xfrm>
              <a:off x="1342936" y="4249376"/>
              <a:ext cx="444130" cy="449535"/>
              <a:chOff x="5795004" y="4572358"/>
              <a:chExt cx="444130" cy="449535"/>
            </a:xfrm>
          </p:grpSpPr>
          <mc:AlternateContent xmlns:mc="http://schemas.openxmlformats.org/markup-compatibility/2006" xmlns:a14="http://schemas.microsoft.com/office/drawing/2010/main">
            <mc:Choice Requires="a14">
              <p:sp>
                <p:nvSpPr>
                  <p:cNvPr id="90" name="Rectangle 89"/>
                  <p:cNvSpPr/>
                  <p:nvPr/>
                </p:nvSpPr>
                <p:spPr>
                  <a:xfrm>
                    <a:off x="5796736" y="4572358"/>
                    <a:ext cx="3826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effectLst>
                                <a:outerShdw blurRad="38100" dist="25400" dir="2700000" algn="tl">
                                  <a:srgbClr val="000000"/>
                                </a:outerShdw>
                              </a:effectLst>
                              <a:latin typeface="Cambria Math"/>
                            </a:rPr>
                            <m:t>𝑟</m:t>
                          </m:r>
                        </m:oMath>
                      </m:oMathPara>
                    </a14:m>
                    <a:endParaRPr lang="en-GB" sz="2000" dirty="0"/>
                  </a:p>
                </p:txBody>
              </p:sp>
            </mc:Choice>
            <mc:Fallback xmlns="">
              <p:sp>
                <p:nvSpPr>
                  <p:cNvPr id="108" name="Rectangle 107"/>
                  <p:cNvSpPr>
                    <a:spLocks noRot="1" noChangeAspect="1" noMove="1" noResize="1" noEditPoints="1" noAdjustHandles="1" noChangeArrowheads="1" noChangeShapeType="1" noTextEdit="1"/>
                  </p:cNvSpPr>
                  <p:nvPr/>
                </p:nvSpPr>
                <p:spPr>
                  <a:xfrm>
                    <a:off x="5796736" y="4572358"/>
                    <a:ext cx="382669" cy="400110"/>
                  </a:xfrm>
                  <a:prstGeom prst="rect">
                    <a:avLst/>
                  </a:prstGeom>
                  <a:blipFill rotWithShape="1">
                    <a:blip r:embed="rId13"/>
                    <a:stretch>
                      <a:fillRect/>
                    </a:stretch>
                  </a:blipFill>
                </p:spPr>
                <p:txBody>
                  <a:bodyPr/>
                  <a:lstStyle/>
                  <a:p>
                    <a:r>
                      <a:rPr lang="en-US">
                        <a:noFill/>
                      </a:rPr>
                      <a:t> </a:t>
                    </a:r>
                  </a:p>
                </p:txBody>
              </p:sp>
            </mc:Fallback>
          </mc:AlternateContent>
          <p:sp>
            <p:nvSpPr>
              <p:cNvPr id="96" name="Right Brace 95"/>
              <p:cNvSpPr/>
              <p:nvPr/>
            </p:nvSpPr>
            <p:spPr>
              <a:xfrm rot="16200000">
                <a:off x="5976755" y="4759514"/>
                <a:ext cx="80628" cy="444130"/>
              </a:xfrm>
              <a:prstGeom prst="rightBrace">
                <a:avLst>
                  <a:gd name="adj1" fmla="val 17781"/>
                  <a:gd name="adj2" fmla="val 50000"/>
                </a:avLst>
              </a:prstGeom>
              <a:ln w="15875">
                <a:solidFill>
                  <a:schemeClr val="tx1"/>
                </a:solid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effectLst>
                    <a:outerShdw blurRad="25400" dist="38100" dir="2700000" algn="tl" rotWithShape="0">
                      <a:prstClr val="black"/>
                    </a:outerShdw>
                  </a:effectLst>
                </a:endParaRPr>
              </a:p>
            </p:txBody>
          </p:sp>
        </p:grpSp>
        <p:grpSp>
          <p:nvGrpSpPr>
            <p:cNvPr id="69" name="RR vertex"/>
            <p:cNvGrpSpPr/>
            <p:nvPr/>
          </p:nvGrpSpPr>
          <p:grpSpPr>
            <a:xfrm>
              <a:off x="1886354" y="4634949"/>
              <a:ext cx="501676" cy="491830"/>
              <a:chOff x="6339074" y="4954694"/>
              <a:chExt cx="501676" cy="491830"/>
            </a:xfrm>
          </p:grpSpPr>
          <p:sp>
            <p:nvSpPr>
              <p:cNvPr id="70" name="Oval 69"/>
              <p:cNvSpPr/>
              <p:nvPr/>
            </p:nvSpPr>
            <p:spPr>
              <a:xfrm>
                <a:off x="6447006" y="4954694"/>
                <a:ext cx="130206" cy="130204"/>
              </a:xfrm>
              <a:prstGeom prst="ellipse">
                <a:avLst/>
              </a:prstGeom>
              <a:solidFill>
                <a:schemeClr val="tx1"/>
              </a:solidFill>
              <a:ln w="38100">
                <a:solidFill>
                  <a:schemeClr val="accent1">
                    <a:lumMod val="7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7" name="Rectangle 86"/>
                  <p:cNvSpPr/>
                  <p:nvPr/>
                </p:nvSpPr>
                <p:spPr>
                  <a:xfrm>
                    <a:off x="6339074" y="5046414"/>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effectLst>
                                    <a:outerShdw blurRad="38100" dist="25400" dir="2700000" algn="tl">
                                      <a:srgbClr val="000000"/>
                                    </a:outerShdw>
                                  </a:effectLst>
                                  <a:latin typeface="Cambria Math"/>
                                </a:rPr>
                              </m:ctrlPr>
                            </m:sSubSup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up>
                              <m:r>
                                <a:rPr lang="en-US" sz="2000" b="0" i="1" smtClean="0">
                                  <a:effectLst>
                                    <a:outerShdw blurRad="38100" dist="25400" dir="2700000" algn="tl">
                                      <a:srgbClr val="000000"/>
                                    </a:outerShdw>
                                  </a:effectLst>
                                  <a:latin typeface="Cambria Math"/>
                                </a:rPr>
                                <m:t>∗</m:t>
                              </m:r>
                            </m:sup>
                          </m:sSubSup>
                        </m:oMath>
                      </m:oMathPara>
                    </a14:m>
                    <a:endParaRPr lang="en-GB" sz="2000" dirty="0"/>
                  </a:p>
                </p:txBody>
              </p:sp>
            </mc:Choice>
            <mc:Fallback xmlns="">
              <p:sp>
                <p:nvSpPr>
                  <p:cNvPr id="97" name="Rectangle 96"/>
                  <p:cNvSpPr>
                    <a:spLocks noRot="1" noChangeAspect="1" noMove="1" noResize="1" noEditPoints="1" noAdjustHandles="1" noChangeArrowheads="1" noChangeShapeType="1" noTextEdit="1"/>
                  </p:cNvSpPr>
                  <p:nvPr/>
                </p:nvSpPr>
                <p:spPr>
                  <a:xfrm>
                    <a:off x="6339074" y="5046414"/>
                    <a:ext cx="501676" cy="400110"/>
                  </a:xfrm>
                  <a:prstGeom prst="rect">
                    <a:avLst/>
                  </a:prstGeom>
                  <a:blipFill rotWithShape="1">
                    <a:blip r:embed="rId17"/>
                    <a:stretch>
                      <a:fillRect b="-10606"/>
                    </a:stretch>
                  </a:blipFill>
                </p:spPr>
                <p:txBody>
                  <a:bodyPr/>
                  <a:lstStyle/>
                  <a:p>
                    <a:r>
                      <a:rPr lang="en-US">
                        <a:noFill/>
                      </a:rPr>
                      <a:t> </a:t>
                    </a:r>
                  </a:p>
                </p:txBody>
              </p:sp>
            </mc:Fallback>
          </mc:AlternateContent>
        </p:grpSp>
      </p:grpSp>
      <p:sp>
        <p:nvSpPr>
          <p:cNvPr id="16" name="Oval 15"/>
          <p:cNvSpPr/>
          <p:nvPr/>
        </p:nvSpPr>
        <p:spPr>
          <a:xfrm>
            <a:off x="2923742" y="2200376"/>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24" name="PDF VC"/>
              <p:cNvSpPr/>
              <p:nvPr/>
            </p:nvSpPr>
            <p:spPr>
              <a:xfrm>
                <a:off x="3322935" y="6055196"/>
                <a:ext cx="119077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4CCC5E"/>
                          </a:solidFill>
                          <a:effectLst>
                            <a:outerShdw blurRad="38100" dist="25400" dir="2700000" algn="tl">
                              <a:srgbClr val="000000"/>
                            </a:outerShdw>
                          </a:effectLst>
                          <a:latin typeface="Cambria Math"/>
                        </a:rPr>
                        <m:t>𝑝</m:t>
                      </m:r>
                      <m:d>
                        <m:dPr>
                          <m:ctrlPr>
                            <a:rPr lang="en-US" sz="1600" i="1">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r>
                            <a:rPr lang="en-US" sz="1600" i="1">
                              <a:solidFill>
                                <a:srgbClr val="4CCC5E"/>
                              </a:solidFill>
                              <a:effectLst>
                                <a:outerShdw blurRad="38100" dist="25400" dir="2700000" algn="tl">
                                  <a:srgbClr val="000000"/>
                                </a:outerShdw>
                              </a:effectLst>
                              <a:latin typeface="Cambria Math"/>
                            </a:rPr>
                            <m:t>→</m:t>
                          </m:r>
                          <m:sSubSup>
                            <m:sSubSupPr>
                              <m:ctrlPr>
                                <a:rPr lang="en-US" sz="1600" i="1">
                                  <a:solidFill>
                                    <a:srgbClr val="4CCC5E"/>
                                  </a:solidFill>
                                  <a:effectLst>
                                    <a:outerShdw blurRad="38100" dist="25400" dir="2700000" algn="tl">
                                      <a:srgbClr val="000000"/>
                                    </a:outerShdw>
                                  </a:effectLst>
                                  <a:latin typeface="Cambria Math"/>
                                </a:rPr>
                              </m:ctrlPr>
                            </m:sSubSup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2</m:t>
                              </m:r>
                            </m:sub>
                            <m:sup>
                              <m:r>
                                <a:rPr lang="en-US" sz="1600" i="1">
                                  <a:solidFill>
                                    <a:srgbClr val="4CCC5E"/>
                                  </a:solidFill>
                                  <a:effectLst>
                                    <a:outerShdw blurRad="38100" dist="25400" dir="2700000" algn="tl">
                                      <a:srgbClr val="000000"/>
                                    </a:outerShdw>
                                  </a:effectLst>
                                  <a:latin typeface="Cambria Math"/>
                                </a:rPr>
                                <m:t>∗</m:t>
                              </m:r>
                            </m:sup>
                          </m:sSubSup>
                        </m:e>
                      </m:d>
                    </m:oMath>
                  </m:oMathPara>
                </a14:m>
                <a:endParaRPr lang="en-US" sz="1600" i="1" dirty="0" smtClean="0">
                  <a:solidFill>
                    <a:srgbClr val="4CCC5E"/>
                  </a:solidFill>
                  <a:effectLst>
                    <a:outerShdw blurRad="38100" dist="25400" dir="2700000" algn="tl">
                      <a:srgbClr val="000000"/>
                    </a:outerShdw>
                  </a:effectLst>
                  <a:latin typeface="Cambria Math"/>
                </a:endParaRPr>
              </a:p>
            </p:txBody>
          </p:sp>
        </mc:Choice>
        <mc:Fallback xmlns="">
          <p:sp>
            <p:nvSpPr>
              <p:cNvPr id="124" name="PDF VC"/>
              <p:cNvSpPr>
                <a:spLocks noRot="1" noChangeAspect="1" noMove="1" noResize="1" noEditPoints="1" noAdjustHandles="1" noChangeArrowheads="1" noChangeShapeType="1" noTextEdit="1"/>
              </p:cNvSpPr>
              <p:nvPr/>
            </p:nvSpPr>
            <p:spPr>
              <a:xfrm>
                <a:off x="3322935" y="6055196"/>
                <a:ext cx="1190774" cy="338554"/>
              </a:xfrm>
              <a:prstGeom prst="rect">
                <a:avLst/>
              </a:prstGeom>
              <a:blipFill rotWithShape="1">
                <a:blip r:embed="rId18"/>
                <a:stretch>
                  <a:fillRect b="-10714"/>
                </a:stretch>
              </a:blipFill>
            </p:spPr>
            <p:txBody>
              <a:bodyPr/>
              <a:lstStyle/>
              <a:p>
                <a:r>
                  <a:rPr lang="en-US">
                    <a:noFill/>
                  </a:rPr>
                  <a:t> </a:t>
                </a:r>
              </a:p>
            </p:txBody>
          </p:sp>
        </mc:Fallback>
      </mc:AlternateContent>
      <p:grpSp>
        <p:nvGrpSpPr>
          <p:cNvPr id="4" name="Group 3"/>
          <p:cNvGrpSpPr/>
          <p:nvPr/>
        </p:nvGrpSpPr>
        <p:grpSpPr>
          <a:xfrm>
            <a:off x="953035" y="5820673"/>
            <a:ext cx="2937018" cy="655523"/>
            <a:chOff x="2205976" y="4099339"/>
            <a:chExt cx="2937018" cy="655523"/>
          </a:xfrm>
        </p:grpSpPr>
        <mc:AlternateContent xmlns:mc="http://schemas.openxmlformats.org/markup-compatibility/2006" xmlns:a14="http://schemas.microsoft.com/office/drawing/2010/main">
          <mc:Choice Requires="a14">
            <p:sp>
              <p:nvSpPr>
                <p:cNvPr id="126" name="PDF VC"/>
                <p:cNvSpPr/>
                <p:nvPr/>
              </p:nvSpPr>
              <p:spPr>
                <a:xfrm>
                  <a:off x="2205976" y="4099339"/>
                  <a:ext cx="270452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𝑉𝐶</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b="0" i="1" smtClean="0">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m:oMathPara>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a:solidFill>
                            <a:srgbClr val="4CCC5E"/>
                          </a:solidFill>
                          <a:effectLst>
                            <a:outerShdw blurRad="38100" dist="25400" dir="2700000" algn="tl">
                              <a:srgbClr val="000000"/>
                            </a:outerShdw>
                          </a:effectLst>
                          <a:latin typeface="Cambria Math"/>
                        </a:rPr>
                        <m:t>𝑝</m:t>
                      </m:r>
                      <m:r>
                        <a:rPr lang="en-US" sz="1600" i="1">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i="1">
                          <a:solidFill>
                            <a:srgbClr val="4CCC5E"/>
                          </a:solidFill>
                          <a:effectLst>
                            <a:outerShdw blurRad="38100" dist="25400" dir="2700000" algn="tl">
                              <a:srgbClr val="000000"/>
                            </a:outerShdw>
                          </a:effectLst>
                          <a:latin typeface="Cambria Math"/>
                        </a:rPr>
                        <m:t>)</m:t>
                      </m:r>
                      <m:r>
                        <a:rPr lang="en-US" sz="1600" i="1" smtClean="0">
                          <a:solidFill>
                            <a:srgbClr val="4CCC5E"/>
                          </a:solidFill>
                          <a:effectLst>
                            <a:outerShdw blurRad="38100" dist="25400" dir="2700000" algn="tl">
                              <a:srgbClr val="000000"/>
                            </a:outerShdw>
                          </a:effectLst>
                          <a:latin typeface="Cambria Math"/>
                        </a:rPr>
                        <m:t>𝑝</m:t>
                      </m:r>
                      <m:d>
                        <m:dPr>
                          <m:ctrlPr>
                            <a:rPr lang="en-US" sz="1600" i="1">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e>
                      </m:d>
                    </m:oMath>
                  </a14:m>
                  <a:endParaRPr lang="en-GB" sz="1600" dirty="0"/>
                </a:p>
              </p:txBody>
            </p:sp>
          </mc:Choice>
          <mc:Fallback xmlns="">
            <p:sp>
              <p:nvSpPr>
                <p:cNvPr id="126" name="PDF VC"/>
                <p:cNvSpPr>
                  <a:spLocks noRot="1" noChangeAspect="1" noMove="1" noResize="1" noEditPoints="1" noAdjustHandles="1" noChangeArrowheads="1" noChangeShapeType="1" noTextEdit="1"/>
                </p:cNvSpPr>
                <p:nvPr/>
              </p:nvSpPr>
              <p:spPr>
                <a:xfrm>
                  <a:off x="2205976" y="4099339"/>
                  <a:ext cx="2704523" cy="584775"/>
                </a:xfrm>
                <a:prstGeom prst="rect">
                  <a:avLst/>
                </a:prstGeom>
                <a:blipFill rotWithShape="1">
                  <a:blip r:embed="rId19"/>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PDF VC"/>
                <p:cNvSpPr/>
                <p:nvPr/>
              </p:nvSpPr>
              <p:spPr>
                <a:xfrm>
                  <a:off x="4622467" y="4257803"/>
                  <a:ext cx="520527" cy="497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400" b="0" i="1" smtClean="0">
                                <a:solidFill>
                                  <a:srgbClr val="4CCC5E"/>
                                </a:solidFill>
                                <a:effectLst>
                                  <a:outerShdw blurRad="38100" dist="25400" dir="2700000" algn="tl">
                                    <a:srgbClr val="000000"/>
                                  </a:outerShdw>
                                </a:effectLst>
                                <a:latin typeface="Cambria Math"/>
                              </a:rPr>
                            </m:ctrlPr>
                          </m:fPr>
                          <m:num>
                            <m:r>
                              <a:rPr lang="en-US" sz="1400" b="0" i="1" smtClean="0">
                                <a:solidFill>
                                  <a:srgbClr val="4CCC5E"/>
                                </a:solidFill>
                                <a:effectLst>
                                  <a:outerShdw blurRad="38100" dist="25400" dir="2700000" algn="tl">
                                    <a:srgbClr val="000000"/>
                                  </a:outerShdw>
                                </a:effectLst>
                                <a:latin typeface="Cambria Math"/>
                              </a:rPr>
                              <m:t>1</m:t>
                            </m:r>
                          </m:num>
                          <m:den>
                            <m:r>
                              <a:rPr lang="en-US" sz="1400" b="0" i="1" smtClean="0">
                                <a:solidFill>
                                  <a:srgbClr val="4CCC5E"/>
                                </a:solidFill>
                                <a:effectLst>
                                  <a:outerShdw blurRad="38100" dist="25400" dir="2700000" algn="tl">
                                    <a:srgbClr val="000000"/>
                                  </a:outerShdw>
                                </a:effectLst>
                                <a:latin typeface="Cambria Math"/>
                              </a:rPr>
                              <m:t>𝜋</m:t>
                            </m:r>
                            <m:sSup>
                              <m:sSupPr>
                                <m:ctrlPr>
                                  <a:rPr lang="en-US" sz="1400" b="0" i="1" smtClean="0">
                                    <a:solidFill>
                                      <a:srgbClr val="4CCC5E"/>
                                    </a:solidFill>
                                    <a:effectLst>
                                      <a:outerShdw blurRad="38100" dist="25400" dir="2700000" algn="tl">
                                        <a:srgbClr val="000000"/>
                                      </a:outerShdw>
                                    </a:effectLst>
                                    <a:latin typeface="Cambria Math"/>
                                  </a:rPr>
                                </m:ctrlPr>
                              </m:sSupPr>
                              <m:e>
                                <m:r>
                                  <a:rPr lang="en-US" sz="1400" b="0" i="1" smtClean="0">
                                    <a:solidFill>
                                      <a:srgbClr val="4CCC5E"/>
                                    </a:solidFill>
                                    <a:effectLst>
                                      <a:outerShdw blurRad="38100" dist="25400" dir="2700000" algn="tl">
                                        <a:srgbClr val="000000"/>
                                      </a:outerShdw>
                                    </a:effectLst>
                                    <a:latin typeface="Cambria Math"/>
                                  </a:rPr>
                                  <m:t>𝑟</m:t>
                                </m:r>
                              </m:e>
                              <m:sup>
                                <m:r>
                                  <a:rPr lang="en-US" sz="1400" b="0" i="1" smtClean="0">
                                    <a:solidFill>
                                      <a:srgbClr val="4CCC5E"/>
                                    </a:solidFill>
                                    <a:effectLst>
                                      <a:outerShdw blurRad="38100" dist="25400" dir="2700000" algn="tl">
                                        <a:srgbClr val="000000"/>
                                      </a:outerShdw>
                                    </a:effectLst>
                                    <a:latin typeface="Cambria Math"/>
                                  </a:rPr>
                                  <m:t>2</m:t>
                                </m:r>
                              </m:sup>
                            </m:sSup>
                          </m:den>
                        </m:f>
                      </m:oMath>
                    </m:oMathPara>
                  </a14:m>
                  <a:endParaRPr lang="en-GB" sz="1400" dirty="0"/>
                </a:p>
              </p:txBody>
            </p:sp>
          </mc:Choice>
          <mc:Fallback xmlns="">
            <p:sp>
              <p:nvSpPr>
                <p:cNvPr id="125" name="PDF VC"/>
                <p:cNvSpPr>
                  <a:spLocks noRot="1" noChangeAspect="1" noMove="1" noResize="1" noEditPoints="1" noAdjustHandles="1" noChangeArrowheads="1" noChangeShapeType="1" noTextEdit="1"/>
                </p:cNvSpPr>
                <p:nvPr/>
              </p:nvSpPr>
              <p:spPr>
                <a:xfrm>
                  <a:off x="4622467" y="4257803"/>
                  <a:ext cx="520527" cy="497059"/>
                </a:xfrm>
                <a:prstGeom prst="rect">
                  <a:avLst/>
                </a:prstGeom>
                <a:blipFill rotWithShape="1">
                  <a:blip r:embed="rId20"/>
                  <a:stretch>
                    <a:fillRect b="-4938"/>
                  </a:stretch>
                </a:blipFill>
              </p:spPr>
              <p:txBody>
                <a:bodyPr/>
                <a:lstStyle/>
                <a:p>
                  <a:r>
                    <a:rPr lang="en-US">
                      <a:noFill/>
                    </a:rPr>
                    <a:t> </a:t>
                  </a:r>
                </a:p>
              </p:txBody>
            </p:sp>
          </mc:Fallback>
        </mc:AlternateContent>
      </p:grpSp>
    </p:spTree>
    <p:extLst>
      <p:ext uri="{BB962C8B-B14F-4D97-AF65-F5344CB8AC3E}">
        <p14:creationId xmlns:p14="http://schemas.microsoft.com/office/powerpoint/2010/main" val="986410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xit" presetSubtype="0" fill="hold" grpId="0" nodeType="with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24"/>
                                        </p:tgtEl>
                                      </p:cBhvr>
                                    </p:animEffect>
                                    <p:set>
                                      <p:cBhvr>
                                        <p:cTn id="24" dur="1" fill="hold">
                                          <p:stCondLst>
                                            <p:cond delay="499"/>
                                          </p:stCondLst>
                                        </p:cTn>
                                        <p:tgtEl>
                                          <p:spTgt spid="124"/>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122"/>
                                        </p:tgtEl>
                                      </p:cBhvr>
                                    </p:animEffect>
                                    <p:set>
                                      <p:cBhvr>
                                        <p:cTn id="27" dur="1" fill="hold">
                                          <p:stCondLst>
                                            <p:cond delay="499"/>
                                          </p:stCondLst>
                                        </p:cTn>
                                        <p:tgtEl>
                                          <p:spTgt spid="12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23" grpId="0" animBg="1"/>
      <p:bldP spid="122" grpId="0"/>
      <p:bldP spid="124" grpId="0"/>
      <p:bldP spid="12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4753686" y="5264160"/>
            <a:ext cx="4157884" cy="461665"/>
          </a:xfrm>
          <a:prstGeom prst="rect">
            <a:avLst/>
          </a:prstGeom>
          <a:solidFill>
            <a:schemeClr val="tx1">
              <a:alpha val="20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Photon mapping</a:t>
            </a:r>
            <a:endParaRPr lang="en-US" sz="2400" dirty="0">
              <a:effectLst>
                <a:outerShdw blurRad="50800" dist="38100" dir="2700000" algn="tl" rotWithShape="0">
                  <a:prstClr val="black"/>
                </a:outerShdw>
              </a:effectLst>
              <a:latin typeface="+mn-lt"/>
            </a:endParaRPr>
          </a:p>
        </p:txBody>
      </p:sp>
      <p:sp>
        <p:nvSpPr>
          <p:cNvPr id="126" name="TextBox 125"/>
          <p:cNvSpPr txBox="1"/>
          <p:nvPr/>
        </p:nvSpPr>
        <p:spPr>
          <a:xfrm>
            <a:off x="4753686" y="5798914"/>
            <a:ext cx="4157884" cy="652353"/>
          </a:xfrm>
          <a:prstGeom prst="rect">
            <a:avLst/>
          </a:prstGeom>
          <a:solidFill>
            <a:schemeClr val="tx1">
              <a:alpha val="10000"/>
            </a:schemeClr>
          </a:solidFill>
        </p:spPr>
        <p:txBody>
          <a:bodyPr wrap="square" rtlCol="0">
            <a:noAutofit/>
          </a:bodyPr>
          <a:lstStyle/>
          <a:p>
            <a:pPr algn="ctr"/>
            <a:endParaRPr lang="en-US" sz="2400" dirty="0">
              <a:solidFill>
                <a:schemeClr val="accent1"/>
              </a:solidFill>
              <a:effectLst>
                <a:outerShdw blurRad="50800" dist="38100" dir="2700000" algn="tl" rotWithShape="0">
                  <a:prstClr val="black"/>
                </a:outerShdw>
              </a:effectLst>
              <a:latin typeface="+mn-lt"/>
            </a:endParaRPr>
          </a:p>
        </p:txBody>
      </p:sp>
      <p:sp>
        <p:nvSpPr>
          <p:cNvPr id="71" name="Rectangle 70"/>
          <p:cNvSpPr/>
          <p:nvPr/>
        </p:nvSpPr>
        <p:spPr>
          <a:xfrm>
            <a:off x="4753686" y="1823035"/>
            <a:ext cx="4157884" cy="3367867"/>
          </a:xfrm>
          <a:prstGeom prst="rect">
            <a:avLst/>
          </a:prstGeom>
          <a:solidFill>
            <a:schemeClr val="tx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2" name="Rectangle 71"/>
          <p:cNvSpPr/>
          <p:nvPr/>
        </p:nvSpPr>
        <p:spPr>
          <a:xfrm>
            <a:off x="5751171" y="4699073"/>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5" name="Title 4"/>
          <p:cNvSpPr>
            <a:spLocks noGrp="1"/>
          </p:cNvSpPr>
          <p:nvPr>
            <p:ph type="title"/>
          </p:nvPr>
        </p:nvSpPr>
        <p:spPr/>
        <p:txBody>
          <a:bodyPr/>
          <a:lstStyle/>
          <a:p>
            <a:r>
              <a:rPr lang="en-US" dirty="0" smtClean="0"/>
              <a:t>Vertex merging </a:t>
            </a:r>
            <a:r>
              <a:rPr lang="en-US" sz="2600" i="1" dirty="0" smtClean="0"/>
              <a:t>[Georgiev et al. 2012]</a:t>
            </a:r>
            <a:endParaRPr lang="en-GB" sz="2600" i="1" dirty="0"/>
          </a:p>
        </p:txBody>
      </p:sp>
      <p:sp>
        <p:nvSpPr>
          <p:cNvPr id="43" name="Rectangle 42"/>
          <p:cNvSpPr/>
          <p:nvPr/>
        </p:nvSpPr>
        <p:spPr>
          <a:xfrm>
            <a:off x="264666" y="1823035"/>
            <a:ext cx="4157884" cy="3367867"/>
          </a:xfrm>
          <a:prstGeom prst="rect">
            <a:avLst/>
          </a:prstGeom>
          <a:solidFill>
            <a:schemeClr val="tx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8" name="Rectangle 47"/>
          <p:cNvSpPr/>
          <p:nvPr/>
        </p:nvSpPr>
        <p:spPr>
          <a:xfrm>
            <a:off x="1262151" y="4699073"/>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9" name="Rectangle 48"/>
          <p:cNvSpPr/>
          <p:nvPr/>
        </p:nvSpPr>
        <p:spPr>
          <a:xfrm>
            <a:off x="2463933" y="2136641"/>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7" name="Straight Arrow Connector 6"/>
          <p:cNvCxnSpPr>
            <a:stCxn id="8" idx="1"/>
            <a:endCxn id="16" idx="5"/>
          </p:cNvCxnSpPr>
          <p:nvPr/>
        </p:nvCxnSpPr>
        <p:spPr>
          <a:xfrm flipH="1" flipV="1">
            <a:off x="3034880" y="2311512"/>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666860" y="3362365"/>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 name="Sun 8"/>
          <p:cNvSpPr/>
          <p:nvPr/>
        </p:nvSpPr>
        <p:spPr>
          <a:xfrm rot="1134788">
            <a:off x="3702905" y="3366091"/>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10" name="Straight Arrow Connector 9"/>
          <p:cNvCxnSpPr>
            <a:stCxn id="16" idx="3"/>
            <a:endCxn id="17" idx="7"/>
          </p:cNvCxnSpPr>
          <p:nvPr/>
        </p:nvCxnSpPr>
        <p:spPr>
          <a:xfrm flipH="1">
            <a:off x="1833098" y="2311512"/>
            <a:ext cx="1109712" cy="2337457"/>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7" idx="1"/>
            <a:endCxn id="12" idx="5"/>
          </p:cNvCxnSpPr>
          <p:nvPr/>
        </p:nvCxnSpPr>
        <p:spPr>
          <a:xfrm flipH="1" flipV="1">
            <a:off x="888826" y="2913738"/>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77688" y="2802602"/>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3" name="Group 12"/>
          <p:cNvGrpSpPr/>
          <p:nvPr/>
        </p:nvGrpSpPr>
        <p:grpSpPr>
          <a:xfrm rot="774754">
            <a:off x="391709" y="2494671"/>
            <a:ext cx="410270" cy="298378"/>
            <a:chOff x="3192789" y="1005143"/>
            <a:chExt cx="785815" cy="571503"/>
          </a:xfrm>
        </p:grpSpPr>
        <p:sp>
          <p:nvSpPr>
            <p:cNvPr id="14"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5"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16" name="Oval 15"/>
          <p:cNvSpPr/>
          <p:nvPr/>
        </p:nvSpPr>
        <p:spPr>
          <a:xfrm>
            <a:off x="2923742" y="2200376"/>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7" name="Oval 16"/>
          <p:cNvSpPr/>
          <p:nvPr/>
        </p:nvSpPr>
        <p:spPr>
          <a:xfrm>
            <a:off x="1721960" y="4629901"/>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p:cNvSpPr/>
              <p:nvPr/>
            </p:nvSpPr>
            <p:spPr>
              <a:xfrm>
                <a:off x="3673907" y="2996178"/>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18" name="Rectangle 17"/>
              <p:cNvSpPr>
                <a:spLocks noRot="1" noChangeAspect="1" noMove="1" noResize="1" noEditPoints="1" noAdjustHandles="1" noChangeArrowheads="1" noChangeShapeType="1" noTextEdit="1"/>
              </p:cNvSpPr>
              <p:nvPr/>
            </p:nvSpPr>
            <p:spPr>
              <a:xfrm>
                <a:off x="3673907" y="2996178"/>
                <a:ext cx="501676" cy="400110"/>
              </a:xfrm>
              <a:prstGeom prst="rect">
                <a:avLst/>
              </a:prstGeom>
              <a:blipFill rotWithShape="1">
                <a:blip r:embed="rId3"/>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853275" y="1772816"/>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19" name="Rectangle 18"/>
              <p:cNvSpPr>
                <a:spLocks noRot="1" noChangeAspect="1" noMove="1" noResize="1" noEditPoints="1" noAdjustHandles="1" noChangeArrowheads="1" noChangeShapeType="1" noTextEdit="1"/>
              </p:cNvSpPr>
              <p:nvPr/>
            </p:nvSpPr>
            <p:spPr>
              <a:xfrm>
                <a:off x="2853275" y="1772816"/>
                <a:ext cx="495713" cy="400110"/>
              </a:xfrm>
              <a:prstGeom prst="rect">
                <a:avLst/>
              </a:prstGeom>
              <a:blipFill rotWithShape="1">
                <a:blip r:embed="rId4"/>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484902" y="4724510"/>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20" name="Rectangle 19"/>
              <p:cNvSpPr>
                <a:spLocks noRot="1" noChangeAspect="1" noMove="1" noResize="1" noEditPoints="1" noAdjustHandles="1" noChangeArrowheads="1" noChangeShapeType="1" noTextEdit="1"/>
              </p:cNvSpPr>
              <p:nvPr/>
            </p:nvSpPr>
            <p:spPr>
              <a:xfrm>
                <a:off x="1484902" y="4724510"/>
                <a:ext cx="501676" cy="400110"/>
              </a:xfrm>
              <a:prstGeom prst="rect">
                <a:avLst/>
              </a:prstGeom>
              <a:blipFill rotWithShape="1">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3416" y="2819837"/>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21" name="Rectangle 20"/>
              <p:cNvSpPr>
                <a:spLocks noRot="1" noChangeAspect="1" noMove="1" noResize="1" noEditPoints="1" noAdjustHandles="1" noChangeArrowheads="1" noChangeShapeType="1" noTextEdit="1"/>
              </p:cNvSpPr>
              <p:nvPr/>
            </p:nvSpPr>
            <p:spPr>
              <a:xfrm>
                <a:off x="433416" y="2819837"/>
                <a:ext cx="511999" cy="400110"/>
              </a:xfrm>
              <a:prstGeom prst="rect">
                <a:avLst/>
              </a:prstGeom>
              <a:blipFill rotWithShape="1">
                <a:blip r:embed="rId6"/>
                <a:stretch>
                  <a:fillRect b="-10769"/>
                </a:stretch>
              </a:blipFill>
            </p:spPr>
            <p:txBody>
              <a:bodyPr/>
              <a:lstStyle/>
              <a:p>
                <a:r>
                  <a:rPr lang="en-US">
                    <a:noFill/>
                  </a:rPr>
                  <a:t> </a:t>
                </a:r>
              </a:p>
            </p:txBody>
          </p:sp>
        </mc:Fallback>
      </mc:AlternateContent>
      <p:cxnSp>
        <p:nvCxnSpPr>
          <p:cNvPr id="105" name="Straight Arrow Connector 104"/>
          <p:cNvCxnSpPr>
            <a:stCxn id="81" idx="3"/>
            <a:endCxn id="82" idx="7"/>
          </p:cNvCxnSpPr>
          <p:nvPr/>
        </p:nvCxnSpPr>
        <p:spPr>
          <a:xfrm flipH="1">
            <a:off x="6322118" y="2311512"/>
            <a:ext cx="1109712" cy="2337457"/>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6952953" y="2136641"/>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76" name="Sun 75"/>
          <p:cNvSpPr/>
          <p:nvPr/>
        </p:nvSpPr>
        <p:spPr>
          <a:xfrm rot="1134788">
            <a:off x="8191925" y="3366091"/>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80" name="Group 79"/>
          <p:cNvGrpSpPr/>
          <p:nvPr/>
        </p:nvGrpSpPr>
        <p:grpSpPr>
          <a:xfrm rot="774754">
            <a:off x="4880729" y="2494671"/>
            <a:ext cx="410270" cy="298378"/>
            <a:chOff x="3192789" y="1005143"/>
            <a:chExt cx="785815" cy="571503"/>
          </a:xfrm>
        </p:grpSpPr>
        <p:sp>
          <p:nvSpPr>
            <p:cNvPr id="88" name="Isosceles Triangle 87"/>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89" name="Rectangle 88"/>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74" name="Straight Arrow Connector 73"/>
          <p:cNvCxnSpPr>
            <a:stCxn id="75" idx="1"/>
            <a:endCxn id="81" idx="5"/>
          </p:cNvCxnSpPr>
          <p:nvPr/>
        </p:nvCxnSpPr>
        <p:spPr>
          <a:xfrm flipH="1" flipV="1">
            <a:off x="7523900" y="2311512"/>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8155880" y="2996178"/>
            <a:ext cx="508723" cy="496391"/>
            <a:chOff x="8118210" y="3321257"/>
            <a:chExt cx="508723" cy="496391"/>
          </a:xfrm>
        </p:grpSpPr>
        <p:sp>
          <p:nvSpPr>
            <p:cNvPr id="75" name="Oval 74"/>
            <p:cNvSpPr/>
            <p:nvPr/>
          </p:nvSpPr>
          <p:spPr>
            <a:xfrm>
              <a:off x="8118210" y="368744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3" name="Rectangle 82"/>
                <p:cNvSpPr/>
                <p:nvPr/>
              </p:nvSpPr>
              <p:spPr>
                <a:xfrm>
                  <a:off x="8125257" y="3321257"/>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83" name="Rectangle 82"/>
                <p:cNvSpPr>
                  <a:spLocks noRot="1" noChangeAspect="1" noMove="1" noResize="1" noEditPoints="1" noAdjustHandles="1" noChangeArrowheads="1" noChangeShapeType="1" noTextEdit="1"/>
                </p:cNvSpPr>
                <p:nvPr/>
              </p:nvSpPr>
              <p:spPr>
                <a:xfrm>
                  <a:off x="8125257" y="3321257"/>
                  <a:ext cx="501676" cy="400110"/>
                </a:xfrm>
                <a:prstGeom prst="rect">
                  <a:avLst/>
                </a:prstGeom>
                <a:blipFill rotWithShape="1">
                  <a:blip r:embed="rId7"/>
                  <a:stretch>
                    <a:fillRect b="-10606"/>
                  </a:stretch>
                </a:blipFill>
              </p:spPr>
              <p:txBody>
                <a:bodyPr/>
                <a:lstStyle/>
                <a:p>
                  <a:r>
                    <a:rPr lang="en-US">
                      <a:noFill/>
                    </a:rPr>
                    <a:t> </a:t>
                  </a:r>
                </a:p>
              </p:txBody>
            </p:sp>
          </mc:Fallback>
        </mc:AlternateContent>
      </p:grpSp>
      <p:grpSp>
        <p:nvGrpSpPr>
          <p:cNvPr id="2" name="Group 1"/>
          <p:cNvGrpSpPr/>
          <p:nvPr/>
        </p:nvGrpSpPr>
        <p:grpSpPr>
          <a:xfrm>
            <a:off x="264666" y="5798914"/>
            <a:ext cx="4157884" cy="652353"/>
            <a:chOff x="264666" y="5798914"/>
            <a:chExt cx="4157884" cy="652353"/>
          </a:xfrm>
        </p:grpSpPr>
        <p:sp>
          <p:nvSpPr>
            <p:cNvPr id="128" name="TextBox 127"/>
            <p:cNvSpPr txBox="1"/>
            <p:nvPr/>
          </p:nvSpPr>
          <p:spPr>
            <a:xfrm>
              <a:off x="264666" y="5798914"/>
              <a:ext cx="4157884" cy="652353"/>
            </a:xfrm>
            <a:prstGeom prst="rect">
              <a:avLst/>
            </a:prstGeom>
            <a:solidFill>
              <a:schemeClr val="tx1">
                <a:alpha val="10000"/>
              </a:schemeClr>
            </a:solidFill>
          </p:spPr>
          <p:txBody>
            <a:bodyPr wrap="square" rtlCol="0">
              <a:noAutofit/>
            </a:bodyPr>
            <a:lstStyle/>
            <a:p>
              <a:pPr algn="ctr"/>
              <a:endParaRPr lang="en-US" sz="2400" dirty="0">
                <a:solidFill>
                  <a:schemeClr val="accent1"/>
                </a:solidFill>
                <a:effectLst>
                  <a:outerShdw blurRad="50800" dist="38100" dir="2700000" algn="tl" rotWithShape="0">
                    <a:prstClr val="black"/>
                  </a:outerShdw>
                </a:effectLst>
                <a:latin typeface="+mn-lt"/>
              </a:endParaRPr>
            </a:p>
          </p:txBody>
        </p:sp>
        <mc:AlternateContent xmlns:mc="http://schemas.openxmlformats.org/markup-compatibility/2006" xmlns:a14="http://schemas.microsoft.com/office/drawing/2010/main">
          <mc:Choice Requires="a14">
            <p:sp>
              <p:nvSpPr>
                <p:cNvPr id="111" name="PDF VC"/>
                <p:cNvSpPr/>
                <p:nvPr/>
              </p:nvSpPr>
              <p:spPr>
                <a:xfrm>
                  <a:off x="995135" y="5817755"/>
                  <a:ext cx="262680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𝑉𝐶</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i="1">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m:oMathPara>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a:solidFill>
                            <a:srgbClr val="4CCC5E"/>
                          </a:solidFill>
                          <a:effectLst>
                            <a:outerShdw blurRad="38100" dist="25400" dir="2700000" algn="tl">
                              <a:srgbClr val="000000"/>
                            </a:outerShdw>
                          </a:effectLst>
                          <a:latin typeface="Cambria Math"/>
                        </a:rPr>
                        <m:t>𝑝</m:t>
                      </m:r>
                      <m:r>
                        <a:rPr lang="en-US" sz="1600" i="1">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i="1">
                          <a:solidFill>
                            <a:srgbClr val="4CCC5E"/>
                          </a:solidFill>
                          <a:effectLst>
                            <a:outerShdw blurRad="38100" dist="25400" dir="2700000" algn="tl">
                              <a:srgbClr val="000000"/>
                            </a:outerShdw>
                          </a:effectLst>
                          <a:latin typeface="Cambria Math"/>
                        </a:rPr>
                        <m:t>)</m:t>
                      </m:r>
                      <m:r>
                        <a:rPr lang="en-US" sz="1600" i="1" smtClean="0">
                          <a:solidFill>
                            <a:srgbClr val="4CCC5E"/>
                          </a:solidFill>
                          <a:effectLst>
                            <a:outerShdw blurRad="38100" dist="25400" dir="2700000" algn="tl">
                              <a:srgbClr val="000000"/>
                            </a:outerShdw>
                          </a:effectLst>
                          <a:latin typeface="Cambria Math"/>
                        </a:rPr>
                        <m:t>𝑝</m:t>
                      </m:r>
                      <m:d>
                        <m:dPr>
                          <m:ctrlPr>
                            <a:rPr lang="en-US" sz="1600" i="1">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e>
                      </m:d>
                    </m:oMath>
                  </a14:m>
                  <a:endParaRPr lang="en-GB" sz="1600" dirty="0"/>
                </a:p>
              </p:txBody>
            </p:sp>
          </mc:Choice>
          <mc:Fallback xmlns="">
            <p:sp>
              <p:nvSpPr>
                <p:cNvPr id="111" name="PDF VC"/>
                <p:cNvSpPr>
                  <a:spLocks noRot="1" noChangeAspect="1" noMove="1" noResize="1" noEditPoints="1" noAdjustHandles="1" noChangeArrowheads="1" noChangeShapeType="1" noTextEdit="1"/>
                </p:cNvSpPr>
                <p:nvPr/>
              </p:nvSpPr>
              <p:spPr>
                <a:xfrm>
                  <a:off x="995135" y="5817755"/>
                  <a:ext cx="2626809" cy="584775"/>
                </a:xfrm>
                <a:prstGeom prst="rect">
                  <a:avLst/>
                </a:prstGeom>
                <a:blipFill rotWithShape="1">
                  <a:blip r:embed="rId8"/>
                  <a:stretch>
                    <a:fillRect b="-1041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5" name="PDF VM 1"/>
              <p:cNvSpPr/>
              <p:nvPr/>
            </p:nvSpPr>
            <p:spPr>
              <a:xfrm>
                <a:off x="4796801" y="5819202"/>
                <a:ext cx="1070037" cy="33855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𝑉𝑀</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i="1">
                          <a:effectLst>
                            <a:outerShdw blurRad="38100" dist="25400" dir="2700000" algn="tl">
                              <a:srgbClr val="000000"/>
                            </a:outerShdw>
                          </a:effectLst>
                          <a:latin typeface="Cambria Math"/>
                        </a:rPr>
                        <m:t>=</m:t>
                      </m:r>
                    </m:oMath>
                  </m:oMathPara>
                </a14:m>
                <a:endParaRPr lang="en-GB" sz="1600" b="1" dirty="0">
                  <a:solidFill>
                    <a:srgbClr val="FFC000"/>
                  </a:solidFill>
                </a:endParaRPr>
              </a:p>
            </p:txBody>
          </p:sp>
        </mc:Choice>
        <mc:Fallback xmlns="">
          <p:sp>
            <p:nvSpPr>
              <p:cNvPr id="125" name="PDF VM 1"/>
              <p:cNvSpPr>
                <a:spLocks noRot="1" noChangeAspect="1" noMove="1" noResize="1" noEditPoints="1" noAdjustHandles="1" noChangeArrowheads="1" noChangeShapeType="1" noTextEdit="1"/>
              </p:cNvSpPr>
              <p:nvPr/>
            </p:nvSpPr>
            <p:spPr>
              <a:xfrm>
                <a:off x="4796801" y="5819202"/>
                <a:ext cx="1070037" cy="338554"/>
              </a:xfrm>
              <a:prstGeom prst="rect">
                <a:avLst/>
              </a:prstGeom>
              <a:blipFill rotWithShape="1">
                <a:blip r:embed="rId9"/>
                <a:stretch>
                  <a:fillRect b="-10909"/>
                </a:stretch>
              </a:blipFill>
            </p:spPr>
            <p:txBody>
              <a:bodyPr/>
              <a:lstStyle/>
              <a:p>
                <a:r>
                  <a:rPr lang="en-US">
                    <a:noFill/>
                  </a:rPr>
                  <a:t> </a:t>
                </a:r>
              </a:p>
            </p:txBody>
          </p:sp>
        </mc:Fallback>
      </mc:AlternateContent>
      <p:sp>
        <p:nvSpPr>
          <p:cNvPr id="92" name="Oval 91"/>
          <p:cNvSpPr/>
          <p:nvPr/>
        </p:nvSpPr>
        <p:spPr>
          <a:xfrm>
            <a:off x="5831763" y="4559107"/>
            <a:ext cx="890076" cy="271220"/>
          </a:xfrm>
          <a:prstGeom prst="ellipse">
            <a:avLst/>
          </a:prstGeom>
          <a:solidFill>
            <a:schemeClr val="accent1">
              <a:alpha val="20000"/>
            </a:schemeClr>
          </a:solidFill>
          <a:ln w="25400" cap="rnd">
            <a:solidFill>
              <a:schemeClr val="accent1">
                <a:lumMod val="75000"/>
              </a:schemeClr>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0" name="PDF VM 3"/>
              <p:cNvSpPr/>
              <p:nvPr/>
            </p:nvSpPr>
            <p:spPr>
              <a:xfrm>
                <a:off x="4796427" y="5819009"/>
                <a:ext cx="3903826" cy="584775"/>
              </a:xfrm>
              <a:prstGeom prst="rect">
                <a:avLst/>
              </a:prstGeom>
            </p:spPr>
            <p:txBody>
              <a:bodyPr wrap="none">
                <a:spAutoFit/>
              </a:bodyPr>
              <a:lstStyle/>
              <a:p>
                <a14:m>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𝑉𝑀</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b="0" i="1" smtClean="0">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a14:m>
                <a:r>
                  <a:rPr lang="en-US" sz="1600" dirty="0">
                    <a:solidFill>
                      <a:srgbClr val="FF7979"/>
                    </a:solidFill>
                    <a:effectLst>
                      <a:outerShdw blurRad="38100" dist="25400" dir="2700000" algn="tl">
                        <a:srgbClr val="000000"/>
                      </a:outerShdw>
                    </a:effectLst>
                  </a:rPr>
                  <a:t> </a:t>
                </a:r>
                <a14:m>
                  <m:oMath xmlns:m="http://schemas.openxmlformats.org/officeDocument/2006/math">
                    <m:r>
                      <a:rPr lang="en-US" sz="160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r>
                          <a:rPr lang="en-US" sz="1600" i="1">
                            <a:solidFill>
                              <a:srgbClr val="FF7979"/>
                            </a:solidFill>
                            <a:effectLst>
                              <a:outerShdw blurRad="38100" dist="25400" dir="2700000" algn="tl">
                                <a:srgbClr val="000000"/>
                              </a:outerShdw>
                            </a:effectLst>
                            <a:latin typeface="Cambria Math"/>
                          </a:rPr>
                          <m:t>→</m:t>
                        </m:r>
                        <m:sSubSup>
                          <m:sSubSupPr>
                            <m:ctrlPr>
                              <a:rPr lang="en-US" sz="1600" b="0" i="1" smtClean="0">
                                <a:solidFill>
                                  <a:srgbClr val="FF7979"/>
                                </a:solidFill>
                                <a:effectLst>
                                  <a:outerShdw blurRad="38100" dist="25400" dir="2700000" algn="tl">
                                    <a:srgbClr val="000000"/>
                                  </a:outerShdw>
                                </a:effectLst>
                                <a:latin typeface="Cambria Math"/>
                              </a:rPr>
                            </m:ctrlPr>
                          </m:sSubSup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2</m:t>
                            </m:r>
                          </m:sub>
                          <m:sup>
                            <m:r>
                              <a:rPr lang="en-US" sz="1600" b="0" i="1" smtClean="0">
                                <a:solidFill>
                                  <a:srgbClr val="FF7979"/>
                                </a:solidFill>
                                <a:effectLst>
                                  <a:outerShdw blurRad="38100" dist="25400" dir="2700000" algn="tl">
                                    <a:srgbClr val="000000"/>
                                  </a:outerShdw>
                                </a:effectLst>
                                <a:latin typeface="Cambria Math"/>
                              </a:rPr>
                              <m:t>∗</m:t>
                            </m:r>
                          </m:sup>
                        </m:sSubSup>
                      </m:e>
                    </m:d>
                    <m:r>
                      <a:rPr lang="en-US" sz="1600" b="0" i="1" smtClean="0">
                        <a:solidFill>
                          <a:srgbClr val="FFC000"/>
                        </a:solidFill>
                        <a:effectLst>
                          <a:outerShdw blurRad="38100" dist="25400" dir="2700000" algn="tl">
                            <a:srgbClr val="000000"/>
                          </a:outerShdw>
                        </a:effectLst>
                        <a:latin typeface="Cambria Math"/>
                      </a:rPr>
                      <m:t> </m:t>
                    </m:r>
                    <m:r>
                      <a:rPr lang="en-US" sz="1600" b="0" i="1" smtClean="0">
                        <a:solidFill>
                          <a:srgbClr val="FFC000"/>
                        </a:solidFill>
                        <a:effectLst>
                          <a:outerShdw blurRad="38100" dist="25400" dir="2700000" algn="tl">
                            <a:srgbClr val="000000"/>
                          </a:outerShdw>
                        </a:effectLst>
                        <a:latin typeface="Cambria Math"/>
                      </a:rPr>
                      <m:t>𝜋</m:t>
                    </m:r>
                    <m:sSup>
                      <m:sSupPr>
                        <m:ctrlPr>
                          <a:rPr lang="en-US" sz="1600" b="0" i="1" smtClean="0">
                            <a:solidFill>
                              <a:srgbClr val="FFC000"/>
                            </a:solidFill>
                            <a:effectLst>
                              <a:outerShdw blurRad="38100" dist="25400" dir="2700000" algn="tl">
                                <a:srgbClr val="000000"/>
                              </a:outerShdw>
                            </a:effectLst>
                            <a:latin typeface="Cambria Math"/>
                          </a:rPr>
                        </m:ctrlPr>
                      </m:sSupPr>
                      <m:e>
                        <m:r>
                          <a:rPr lang="en-US" sz="1600" b="0" i="1" smtClean="0">
                            <a:solidFill>
                              <a:srgbClr val="FFC000"/>
                            </a:solidFill>
                            <a:effectLst>
                              <a:outerShdw blurRad="38100" dist="25400" dir="2700000" algn="tl">
                                <a:srgbClr val="000000"/>
                              </a:outerShdw>
                            </a:effectLst>
                            <a:latin typeface="Cambria Math"/>
                          </a:rPr>
                          <m:t>𝑟</m:t>
                        </m:r>
                      </m:e>
                      <m:sup>
                        <m:r>
                          <a:rPr lang="en-US" sz="1600" b="0" i="1" smtClean="0">
                            <a:solidFill>
                              <a:srgbClr val="FFC000"/>
                            </a:solidFill>
                            <a:effectLst>
                              <a:outerShdw blurRad="38100" dist="25400" dir="2700000" algn="tl">
                                <a:srgbClr val="000000"/>
                              </a:outerShdw>
                            </a:effectLst>
                            <a:latin typeface="Cambria Math"/>
                          </a:rPr>
                          <m:t>2</m:t>
                        </m:r>
                      </m:sup>
                    </m:sSup>
                  </m:oMath>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smtClean="0">
                        <a:solidFill>
                          <a:srgbClr val="4CCC5E"/>
                        </a:solidFill>
                        <a:effectLst>
                          <a:outerShdw blurRad="38100" dist="25400" dir="2700000" algn="tl">
                            <a:srgbClr val="000000"/>
                          </a:outerShdw>
                        </a:effectLst>
                        <a:latin typeface="Cambria Math"/>
                      </a:rPr>
                      <m:t>𝑝</m:t>
                    </m:r>
                    <m:d>
                      <m:dPr>
                        <m:ctrlPr>
                          <a:rPr lang="en-US" sz="1600" i="1" smtClean="0">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e>
                    </m:d>
                    <m:r>
                      <a:rPr lang="en-US" sz="1600" b="0" i="1" smtClean="0">
                        <a:solidFill>
                          <a:srgbClr val="4CCC5E"/>
                        </a:solidFill>
                        <a:effectLst>
                          <a:outerShdw blurRad="38100" dist="25400" dir="2700000" algn="tl">
                            <a:srgbClr val="000000"/>
                          </a:outerShdw>
                        </a:effectLst>
                        <a:latin typeface="Cambria Math"/>
                      </a:rPr>
                      <m:t>𝑝</m:t>
                    </m:r>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smtClean="0">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r>
                      <a:rPr lang="en-US" sz="1600" b="0" i="1" smtClean="0">
                        <a:solidFill>
                          <a:srgbClr val="4CCC5E"/>
                        </a:solidFill>
                        <a:effectLst>
                          <a:outerShdw blurRad="38100" dist="25400" dir="2700000" algn="tl">
                            <a:srgbClr val="000000"/>
                          </a:outerShdw>
                        </a:effectLst>
                        <a:latin typeface="Cambria Math"/>
                      </a:rPr>
                      <m:t>)</m:t>
                    </m:r>
                  </m:oMath>
                </a14:m>
                <a:endParaRPr lang="en-GB" sz="1600" b="1" dirty="0">
                  <a:solidFill>
                    <a:srgbClr val="FFC000"/>
                  </a:solidFill>
                </a:endParaRPr>
              </a:p>
            </p:txBody>
          </p:sp>
        </mc:Choice>
        <mc:Fallback xmlns="">
          <p:sp>
            <p:nvSpPr>
              <p:cNvPr id="70" name="PDF VM 3"/>
              <p:cNvSpPr>
                <a:spLocks noRot="1" noChangeAspect="1" noMove="1" noResize="1" noEditPoints="1" noAdjustHandles="1" noChangeArrowheads="1" noChangeShapeType="1" noTextEdit="1"/>
              </p:cNvSpPr>
              <p:nvPr/>
            </p:nvSpPr>
            <p:spPr>
              <a:xfrm>
                <a:off x="4796427" y="5819009"/>
                <a:ext cx="3903826" cy="584775"/>
              </a:xfrm>
              <a:prstGeom prst="rect">
                <a:avLst/>
              </a:prstGeom>
              <a:blipFill rotWithShape="1">
                <a:blip r:embed="rId10"/>
                <a:stretch>
                  <a:fillRect b="-10526"/>
                </a:stretch>
              </a:blipFill>
            </p:spPr>
            <p:txBody>
              <a:bodyPr/>
              <a:lstStyle/>
              <a:p>
                <a:r>
                  <a:rPr lang="en-US">
                    <a:noFill/>
                  </a:rPr>
                  <a:t> </a:t>
                </a:r>
              </a:p>
            </p:txBody>
          </p:sp>
        </mc:Fallback>
      </mc:AlternateContent>
      <p:cxnSp>
        <p:nvCxnSpPr>
          <p:cNvPr id="77" name="Straight Arrow Connector 76"/>
          <p:cNvCxnSpPr>
            <a:stCxn id="81" idx="3"/>
            <a:endCxn id="91" idx="7"/>
          </p:cNvCxnSpPr>
          <p:nvPr/>
        </p:nvCxnSpPr>
        <p:spPr>
          <a:xfrm flipH="1">
            <a:off x="6595814" y="2311512"/>
            <a:ext cx="836016" cy="2337171"/>
          </a:xfrm>
          <a:prstGeom prst="straightConnector1">
            <a:avLst/>
          </a:prstGeom>
          <a:ln w="12700">
            <a:solidFill>
              <a:schemeClr val="tx1">
                <a:lumMod val="65000"/>
                <a:lumOff val="35000"/>
              </a:schemeClr>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2" idx="1"/>
            <a:endCxn id="79" idx="5"/>
          </p:cNvCxnSpPr>
          <p:nvPr/>
        </p:nvCxnSpPr>
        <p:spPr>
          <a:xfrm flipH="1" flipV="1">
            <a:off x="5377846" y="2913738"/>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928786" y="2802602"/>
            <a:ext cx="511999" cy="417345"/>
            <a:chOff x="4891116" y="3127681"/>
            <a:chExt cx="511999" cy="417345"/>
          </a:xfrm>
        </p:grpSpPr>
        <mc:AlternateContent xmlns:mc="http://schemas.openxmlformats.org/markup-compatibility/2006" xmlns:a14="http://schemas.microsoft.com/office/drawing/2010/main">
          <mc:Choice Requires="a14">
            <p:sp>
              <p:nvSpPr>
                <p:cNvPr id="86" name="Rectangle 85"/>
                <p:cNvSpPr/>
                <p:nvPr/>
              </p:nvSpPr>
              <p:spPr>
                <a:xfrm>
                  <a:off x="4891116" y="3144916"/>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86" name="Rectangle 85"/>
                <p:cNvSpPr>
                  <a:spLocks noRot="1" noChangeAspect="1" noMove="1" noResize="1" noEditPoints="1" noAdjustHandles="1" noChangeArrowheads="1" noChangeShapeType="1" noTextEdit="1"/>
                </p:cNvSpPr>
                <p:nvPr/>
              </p:nvSpPr>
              <p:spPr>
                <a:xfrm>
                  <a:off x="4891116" y="3144916"/>
                  <a:ext cx="511999" cy="400110"/>
                </a:xfrm>
                <a:prstGeom prst="rect">
                  <a:avLst/>
                </a:prstGeom>
                <a:blipFill rotWithShape="1">
                  <a:blip r:embed="rId11"/>
                  <a:stretch>
                    <a:fillRect b="-10769"/>
                  </a:stretch>
                </a:blipFill>
              </p:spPr>
              <p:txBody>
                <a:bodyPr/>
                <a:lstStyle/>
                <a:p>
                  <a:r>
                    <a:rPr lang="en-US">
                      <a:noFill/>
                    </a:rPr>
                    <a:t> </a:t>
                  </a:r>
                </a:p>
              </p:txBody>
            </p:sp>
          </mc:Fallback>
        </mc:AlternateContent>
        <p:sp>
          <p:nvSpPr>
            <p:cNvPr id="79" name="Oval 78"/>
            <p:cNvSpPr/>
            <p:nvPr/>
          </p:nvSpPr>
          <p:spPr>
            <a:xfrm>
              <a:off x="5229038" y="3127681"/>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00" name="Group 99"/>
          <p:cNvGrpSpPr/>
          <p:nvPr/>
        </p:nvGrpSpPr>
        <p:grpSpPr>
          <a:xfrm>
            <a:off x="7342295" y="1772816"/>
            <a:ext cx="495713" cy="557764"/>
            <a:chOff x="7304625" y="2097895"/>
            <a:chExt cx="495713" cy="557764"/>
          </a:xfrm>
        </p:grpSpPr>
        <mc:AlternateContent xmlns:mc="http://schemas.openxmlformats.org/markup-compatibility/2006" xmlns:a14="http://schemas.microsoft.com/office/drawing/2010/main">
          <mc:Choice Requires="a14">
            <p:sp>
              <p:nvSpPr>
                <p:cNvPr id="84" name="Rectangle 83"/>
                <p:cNvSpPr/>
                <p:nvPr/>
              </p:nvSpPr>
              <p:spPr>
                <a:xfrm>
                  <a:off x="7304625" y="2097895"/>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84" name="Rectangle 83"/>
                <p:cNvSpPr>
                  <a:spLocks noRot="1" noChangeAspect="1" noMove="1" noResize="1" noEditPoints="1" noAdjustHandles="1" noChangeArrowheads="1" noChangeShapeType="1" noTextEdit="1"/>
                </p:cNvSpPr>
                <p:nvPr/>
              </p:nvSpPr>
              <p:spPr>
                <a:xfrm>
                  <a:off x="7304625" y="2097895"/>
                  <a:ext cx="495713" cy="400110"/>
                </a:xfrm>
                <a:prstGeom prst="rect">
                  <a:avLst/>
                </a:prstGeom>
                <a:blipFill rotWithShape="1">
                  <a:blip r:embed="rId12"/>
                  <a:stretch>
                    <a:fillRect b="-9231"/>
                  </a:stretch>
                </a:blipFill>
              </p:spPr>
              <p:txBody>
                <a:bodyPr/>
                <a:lstStyle/>
                <a:p>
                  <a:r>
                    <a:rPr lang="en-US">
                      <a:noFill/>
                    </a:rPr>
                    <a:t> </a:t>
                  </a:r>
                </a:p>
              </p:txBody>
            </p:sp>
          </mc:Fallback>
        </mc:AlternateContent>
        <p:sp>
          <p:nvSpPr>
            <p:cNvPr id="81" name="Oval 80"/>
            <p:cNvSpPr/>
            <p:nvPr/>
          </p:nvSpPr>
          <p:spPr>
            <a:xfrm>
              <a:off x="7375092" y="2525455"/>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03" name="Group 102"/>
          <p:cNvGrpSpPr/>
          <p:nvPr/>
        </p:nvGrpSpPr>
        <p:grpSpPr>
          <a:xfrm>
            <a:off x="5973922" y="4629901"/>
            <a:ext cx="501676" cy="494719"/>
            <a:chOff x="5936252" y="4954980"/>
            <a:chExt cx="501676" cy="494719"/>
          </a:xfrm>
        </p:grpSpPr>
        <mc:AlternateContent xmlns:mc="http://schemas.openxmlformats.org/markup-compatibility/2006" xmlns:a14="http://schemas.microsoft.com/office/drawing/2010/main">
          <mc:Choice Requires="a14">
            <p:sp>
              <p:nvSpPr>
                <p:cNvPr id="85" name="Rectangle 84"/>
                <p:cNvSpPr/>
                <p:nvPr/>
              </p:nvSpPr>
              <p:spPr>
                <a:xfrm>
                  <a:off x="5936252" y="504958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85" name="Rectangle 84"/>
                <p:cNvSpPr>
                  <a:spLocks noRot="1" noChangeAspect="1" noMove="1" noResize="1" noEditPoints="1" noAdjustHandles="1" noChangeArrowheads="1" noChangeShapeType="1" noTextEdit="1"/>
                </p:cNvSpPr>
                <p:nvPr/>
              </p:nvSpPr>
              <p:spPr>
                <a:xfrm>
                  <a:off x="5936252" y="5049589"/>
                  <a:ext cx="501676" cy="400110"/>
                </a:xfrm>
                <a:prstGeom prst="rect">
                  <a:avLst/>
                </a:prstGeom>
                <a:blipFill rotWithShape="1">
                  <a:blip r:embed="rId13"/>
                  <a:stretch>
                    <a:fillRect b="-9091"/>
                  </a:stretch>
                </a:blipFill>
              </p:spPr>
              <p:txBody>
                <a:bodyPr/>
                <a:lstStyle/>
                <a:p>
                  <a:r>
                    <a:rPr lang="en-US">
                      <a:noFill/>
                    </a:rPr>
                    <a:t> </a:t>
                  </a:r>
                </a:p>
              </p:txBody>
            </p:sp>
          </mc:Fallback>
        </mc:AlternateContent>
        <p:sp>
          <p:nvSpPr>
            <p:cNvPr id="82" name="Oval 81"/>
            <p:cNvSpPr/>
            <p:nvPr/>
          </p:nvSpPr>
          <p:spPr>
            <a:xfrm>
              <a:off x="6173310" y="4954980"/>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10" name="Group 109"/>
          <p:cNvGrpSpPr/>
          <p:nvPr/>
        </p:nvGrpSpPr>
        <p:grpSpPr>
          <a:xfrm>
            <a:off x="5832674" y="4247279"/>
            <a:ext cx="444130" cy="449535"/>
            <a:chOff x="5795004" y="4572358"/>
            <a:chExt cx="444130" cy="449535"/>
          </a:xfrm>
        </p:grpSpPr>
        <mc:AlternateContent xmlns:mc="http://schemas.openxmlformats.org/markup-compatibility/2006" xmlns:a14="http://schemas.microsoft.com/office/drawing/2010/main">
          <mc:Choice Requires="a14">
            <p:sp>
              <p:nvSpPr>
                <p:cNvPr id="108" name="Rectangle 107"/>
                <p:cNvSpPr/>
                <p:nvPr/>
              </p:nvSpPr>
              <p:spPr>
                <a:xfrm>
                  <a:off x="5796736" y="4572358"/>
                  <a:ext cx="3826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effectLst>
                              <a:outerShdw blurRad="38100" dist="25400" dir="2700000" algn="tl">
                                <a:srgbClr val="000000"/>
                              </a:outerShdw>
                            </a:effectLst>
                            <a:latin typeface="Cambria Math"/>
                          </a:rPr>
                          <m:t>𝑟</m:t>
                        </m:r>
                      </m:oMath>
                    </m:oMathPara>
                  </a14:m>
                  <a:endParaRPr lang="en-GB" sz="2000" dirty="0"/>
                </a:p>
              </p:txBody>
            </p:sp>
          </mc:Choice>
          <mc:Fallback xmlns="">
            <p:sp>
              <p:nvSpPr>
                <p:cNvPr id="108" name="Rectangle 107"/>
                <p:cNvSpPr>
                  <a:spLocks noRot="1" noChangeAspect="1" noMove="1" noResize="1" noEditPoints="1" noAdjustHandles="1" noChangeArrowheads="1" noChangeShapeType="1" noTextEdit="1"/>
                </p:cNvSpPr>
                <p:nvPr/>
              </p:nvSpPr>
              <p:spPr>
                <a:xfrm>
                  <a:off x="5796736" y="4572358"/>
                  <a:ext cx="382669" cy="400110"/>
                </a:xfrm>
                <a:prstGeom prst="rect">
                  <a:avLst/>
                </a:prstGeom>
                <a:blipFill rotWithShape="1">
                  <a:blip r:embed="rId14"/>
                  <a:stretch>
                    <a:fillRect/>
                  </a:stretch>
                </a:blipFill>
              </p:spPr>
              <p:txBody>
                <a:bodyPr/>
                <a:lstStyle/>
                <a:p>
                  <a:r>
                    <a:rPr lang="en-US">
                      <a:noFill/>
                    </a:rPr>
                    <a:t> </a:t>
                  </a:r>
                </a:p>
              </p:txBody>
            </p:sp>
          </mc:Fallback>
        </mc:AlternateContent>
        <p:sp>
          <p:nvSpPr>
            <p:cNvPr id="109" name="Right Brace 108"/>
            <p:cNvSpPr/>
            <p:nvPr/>
          </p:nvSpPr>
          <p:spPr>
            <a:xfrm rot="16200000">
              <a:off x="5976755" y="4759514"/>
              <a:ext cx="80628" cy="444130"/>
            </a:xfrm>
            <a:prstGeom prst="rightBrace">
              <a:avLst>
                <a:gd name="adj1" fmla="val 17781"/>
                <a:gd name="adj2" fmla="val 50000"/>
              </a:avLst>
            </a:prstGeom>
            <a:ln w="15875">
              <a:solidFill>
                <a:schemeClr val="tx1"/>
              </a:solid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effectLst>
                  <a:outerShdw blurRad="25400" dist="38100" dir="2700000" algn="tl" rotWithShape="0">
                    <a:prstClr val="black"/>
                  </a:outerShdw>
                </a:effectLst>
              </a:endParaRPr>
            </a:p>
          </p:txBody>
        </p:sp>
      </p:grpSp>
      <mc:AlternateContent xmlns:mc="http://schemas.openxmlformats.org/markup-compatibility/2006" xmlns:a14="http://schemas.microsoft.com/office/drawing/2010/main">
        <mc:Choice Requires="a14">
          <p:sp>
            <p:nvSpPr>
              <p:cNvPr id="90" name="PDF VM 4"/>
              <p:cNvSpPr/>
              <p:nvPr/>
            </p:nvSpPr>
            <p:spPr>
              <a:xfrm>
                <a:off x="4795839" y="5817755"/>
                <a:ext cx="4140942" cy="584775"/>
              </a:xfrm>
              <a:prstGeom prst="rect">
                <a:avLst/>
              </a:prstGeom>
            </p:spPr>
            <p:txBody>
              <a:bodyPr wrap="none">
                <a:spAutoFit/>
              </a:bodyPr>
              <a:lstStyle/>
              <a:p>
                <a14:m>
                  <m:oMath xmlns:m="http://schemas.openxmlformats.org/officeDocument/2006/math">
                    <m:sSub>
                      <m:sSubPr>
                        <m:ctrlPr>
                          <a:rPr lang="en-US" sz="1600" b="0" i="1" smtClean="0">
                            <a:effectLst>
                              <a:outerShdw blurRad="38100" dist="25400" dir="2700000" algn="tl">
                                <a:srgbClr val="000000"/>
                              </a:outerShdw>
                            </a:effectLst>
                            <a:latin typeface="Cambria Math"/>
                          </a:rPr>
                        </m:ctrlPr>
                      </m:sSubPr>
                      <m:e>
                        <m:r>
                          <a:rPr lang="en-US" sz="1600" i="1" smtClean="0">
                            <a:effectLst>
                              <a:outerShdw blurRad="38100" dist="25400" dir="2700000" algn="tl">
                                <a:srgbClr val="000000"/>
                              </a:outerShdw>
                            </a:effectLst>
                            <a:latin typeface="Cambria Math"/>
                          </a:rPr>
                          <m:t>𝑝</m:t>
                        </m:r>
                      </m:e>
                      <m:sub>
                        <m:r>
                          <a:rPr lang="en-US" sz="1600" b="0" i="1" smtClean="0">
                            <a:effectLst>
                              <a:outerShdw blurRad="38100" dist="25400" dir="2700000" algn="tl">
                                <a:srgbClr val="000000"/>
                              </a:outerShdw>
                            </a:effectLst>
                            <a:latin typeface="Cambria Math"/>
                          </a:rPr>
                          <m:t>𝑉𝑀</m:t>
                        </m:r>
                      </m:sub>
                    </m:sSub>
                    <m:d>
                      <m:dPr>
                        <m:ctrlPr>
                          <a:rPr lang="en-US" sz="1600" i="1">
                            <a:effectLst>
                              <a:outerShdw blurRad="38100" dist="25400" dir="2700000" algn="tl">
                                <a:srgbClr val="000000"/>
                              </a:outerShdw>
                            </a:effectLst>
                            <a:latin typeface="Cambria Math"/>
                          </a:rPr>
                        </m:ctrlPr>
                      </m:dPr>
                      <m:e>
                        <m:bar>
                          <m:barPr>
                            <m:pos m:val="top"/>
                            <m:ctrlPr>
                              <a:rPr lang="en-US" sz="1600" i="1">
                                <a:effectLst>
                                  <a:outerShdw blurRad="38100" dist="25400" dir="2700000" algn="tl">
                                    <a:srgbClr val="000000"/>
                                  </a:outerShdw>
                                </a:effectLst>
                                <a:latin typeface="Cambria Math"/>
                              </a:rPr>
                            </m:ctrlPr>
                          </m:barPr>
                          <m:e>
                            <m:r>
                              <m:rPr>
                                <m:nor/>
                              </m:rPr>
                              <a:rPr lang="en-US" sz="1600" b="1">
                                <a:effectLst>
                                  <a:outerShdw blurRad="38100" dist="25400" dir="2700000" algn="tl">
                                    <a:srgbClr val="000000"/>
                                  </a:outerShdw>
                                </a:effectLst>
                                <a:latin typeface="Cambria Math"/>
                              </a:rPr>
                              <m:t>x</m:t>
                            </m:r>
                          </m:e>
                        </m:bar>
                      </m:e>
                    </m:d>
                    <m:r>
                      <a:rPr lang="en-US" sz="1600" b="0" i="1" smtClean="0">
                        <a:effectLst>
                          <a:outerShdw blurRad="38100" dist="25400" dir="2700000" algn="tl">
                            <a:srgbClr val="000000"/>
                          </a:outerShdw>
                        </a:effectLst>
                        <a:latin typeface="Cambria Math"/>
                      </a:rPr>
                      <m:t>=</m:t>
                    </m:r>
                    <m:r>
                      <a:rPr lang="en-US" sz="1600" b="0" i="1" smtClean="0">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i="1">
                                <a:solidFill>
                                  <a:srgbClr val="FF7979"/>
                                </a:solidFill>
                                <a:effectLst>
                                  <a:outerShdw blurRad="38100" dist="25400" dir="2700000" algn="tl">
                                    <a:srgbClr val="000000"/>
                                  </a:outerShdw>
                                </a:effectLst>
                                <a:latin typeface="Cambria Math"/>
                              </a:rPr>
                              <m:t>0</m:t>
                            </m:r>
                          </m:sub>
                        </m:sSub>
                      </m:e>
                    </m:d>
                    <m:r>
                      <a:rPr lang="en-US" sz="1600" i="1">
                        <a:solidFill>
                          <a:srgbClr val="FF7979"/>
                        </a:solidFill>
                        <a:effectLst>
                          <a:outerShdw blurRad="38100" dist="25400" dir="2700000" algn="tl">
                            <a:srgbClr val="000000"/>
                          </a:outerShdw>
                        </a:effectLst>
                        <a:latin typeface="Cambria Math"/>
                      </a:rPr>
                      <m:t>𝑝</m:t>
                    </m:r>
                    <m:d>
                      <m:dPr>
                        <m:ctrlPr>
                          <a:rPr lang="en-US" sz="1600" i="1">
                            <a:solidFill>
                              <a:srgbClr val="FF7979"/>
                            </a:solidFill>
                            <a:effectLst>
                              <a:outerShdw blurRad="38100" dist="25400" dir="2700000" algn="tl">
                                <a:srgbClr val="000000"/>
                              </a:outerShdw>
                            </a:effectLst>
                            <a:latin typeface="Cambria Math"/>
                          </a:rPr>
                        </m:ctrlPr>
                      </m:dPr>
                      <m:e>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0</m:t>
                            </m:r>
                          </m:sub>
                        </m:sSub>
                        <m:r>
                          <a:rPr lang="en-US" sz="1600" b="0" i="1" smtClean="0">
                            <a:solidFill>
                              <a:srgbClr val="FF7979"/>
                            </a:solidFill>
                            <a:effectLst>
                              <a:outerShdw blurRad="38100" dist="25400" dir="2700000" algn="tl">
                                <a:srgbClr val="000000"/>
                              </a:outerShdw>
                            </a:effectLst>
                            <a:latin typeface="Cambria Math"/>
                          </a:rPr>
                          <m:t>→</m:t>
                        </m:r>
                        <m:sSub>
                          <m:sSubPr>
                            <m:ctrlPr>
                              <a:rPr lang="en-US" sz="1600" i="1">
                                <a:solidFill>
                                  <a:srgbClr val="FF7979"/>
                                </a:solidFill>
                                <a:effectLst>
                                  <a:outerShdw blurRad="38100" dist="25400" dir="2700000" algn="tl">
                                    <a:srgbClr val="000000"/>
                                  </a:outerShdw>
                                </a:effectLst>
                                <a:latin typeface="Cambria Math"/>
                              </a:rPr>
                            </m:ctrlPr>
                          </m:sSubPr>
                          <m:e>
                            <m:r>
                              <m:rPr>
                                <m:nor/>
                              </m:rPr>
                              <a:rPr lang="en-US" sz="1600" b="1">
                                <a:solidFill>
                                  <a:srgbClr val="FF7979"/>
                                </a:solidFill>
                                <a:effectLst>
                                  <a:outerShdw blurRad="38100" dist="25400" dir="2700000" algn="tl">
                                    <a:srgbClr val="000000"/>
                                  </a:outerShdw>
                                </a:effectLst>
                                <a:latin typeface="Cambria Math"/>
                              </a:rPr>
                              <m:t>x</m:t>
                            </m:r>
                          </m:e>
                          <m:sub>
                            <m:r>
                              <a:rPr lang="en-US" sz="1600" b="0" i="1" smtClean="0">
                                <a:solidFill>
                                  <a:srgbClr val="FF7979"/>
                                </a:solidFill>
                                <a:effectLst>
                                  <a:outerShdw blurRad="38100" dist="25400" dir="2700000" algn="tl">
                                    <a:srgbClr val="000000"/>
                                  </a:outerShdw>
                                </a:effectLst>
                                <a:latin typeface="Cambria Math"/>
                              </a:rPr>
                              <m:t>1</m:t>
                            </m:r>
                          </m:sub>
                        </m:sSub>
                      </m:e>
                    </m:d>
                  </m:oMath>
                </a14:m>
                <a:r>
                  <a:rPr lang="en-US" sz="1600" dirty="0" smtClean="0">
                    <a:solidFill>
                      <a:srgbClr val="FF7979"/>
                    </a:solidFill>
                    <a:effectLst>
                      <a:outerShdw blurRad="38100" dist="25400" dir="2700000" algn="tl">
                        <a:srgbClr val="000000"/>
                      </a:outerShdw>
                    </a:effectLst>
                  </a:rPr>
                  <a:t> </a:t>
                </a:r>
                <a14:m>
                  <m:oMath xmlns:m="http://schemas.openxmlformats.org/officeDocument/2006/math">
                    <m:r>
                      <a:rPr lang="en-US" sz="1600" b="0" i="1" smtClean="0">
                        <a:solidFill>
                          <a:srgbClr val="FFC000"/>
                        </a:solidFill>
                        <a:effectLst>
                          <a:outerShdw blurRad="38100" dist="25400" dir="2700000" algn="tl">
                            <a:srgbClr val="000000"/>
                          </a:outerShdw>
                        </a:effectLst>
                        <a:latin typeface="Cambria Math"/>
                      </a:rPr>
                      <m:t>𝑃</m:t>
                    </m:r>
                    <m:d>
                      <m:dPr>
                        <m:ctrlPr>
                          <a:rPr lang="en-US" sz="1600" i="1">
                            <a:solidFill>
                              <a:srgbClr val="FFC000"/>
                            </a:solidFill>
                            <a:effectLst>
                              <a:outerShdw blurRad="38100" dist="25400" dir="2700000" algn="tl">
                                <a:srgbClr val="000000"/>
                              </a:outerShdw>
                            </a:effectLst>
                            <a:latin typeface="Cambria Math"/>
                          </a:rPr>
                        </m:ctrlPr>
                      </m:dPr>
                      <m:e>
                        <m:r>
                          <a:rPr lang="en-US" sz="1600" i="1">
                            <a:solidFill>
                              <a:srgbClr val="FFC000"/>
                            </a:solidFill>
                            <a:effectLst>
                              <a:outerShdw blurRad="38100" dist="25400" dir="2700000" algn="tl">
                                <a:srgbClr val="000000"/>
                              </a:outerShdw>
                            </a:effectLst>
                            <a:latin typeface="Cambria Math"/>
                          </a:rPr>
                          <m:t>|</m:t>
                        </m:r>
                        <m:d>
                          <m:dPr>
                            <m:begChr m:val="|"/>
                            <m:endChr m:val="|"/>
                            <m:ctrlPr>
                              <a:rPr lang="en-US" sz="1600" i="1">
                                <a:solidFill>
                                  <a:srgbClr val="FFC000"/>
                                </a:solidFill>
                                <a:effectLst>
                                  <a:outerShdw blurRad="38100" dist="25400" dir="2700000" algn="tl">
                                    <a:srgbClr val="000000"/>
                                  </a:outerShdw>
                                </a:effectLst>
                                <a:latin typeface="Cambria Math"/>
                              </a:rPr>
                            </m:ctrlPr>
                          </m:dPr>
                          <m:e>
                            <m:sSub>
                              <m:sSubPr>
                                <m:ctrlPr>
                                  <a:rPr lang="en-US" sz="1600" i="1">
                                    <a:solidFill>
                                      <a:srgbClr val="FFC000"/>
                                    </a:solidFill>
                                    <a:effectLst>
                                      <a:outerShdw blurRad="38100" dist="25400" dir="2700000" algn="tl">
                                        <a:srgbClr val="000000"/>
                                      </a:outerShdw>
                                    </a:effectLst>
                                    <a:latin typeface="Cambria Math"/>
                                  </a:rPr>
                                </m:ctrlPr>
                              </m:sSubPr>
                              <m:e>
                                <m:r>
                                  <m:rPr>
                                    <m:nor/>
                                  </m:rPr>
                                  <a:rPr lang="en-US" sz="1600" b="1">
                                    <a:solidFill>
                                      <a:srgbClr val="FFC000"/>
                                    </a:solidFill>
                                    <a:effectLst>
                                      <a:outerShdw blurRad="38100" dist="25400" dir="2700000" algn="tl">
                                        <a:srgbClr val="000000"/>
                                      </a:outerShdw>
                                    </a:effectLst>
                                    <a:latin typeface="Cambria Math"/>
                                  </a:rPr>
                                  <m:t>x</m:t>
                                </m:r>
                              </m:e>
                              <m:sub>
                                <m:r>
                                  <a:rPr lang="en-US" sz="1600" i="1">
                                    <a:solidFill>
                                      <a:srgbClr val="FFC000"/>
                                    </a:solidFill>
                                    <a:effectLst>
                                      <a:outerShdw blurRad="38100" dist="25400" dir="2700000" algn="tl">
                                        <a:srgbClr val="000000"/>
                                      </a:outerShdw>
                                    </a:effectLst>
                                    <a:latin typeface="Cambria Math"/>
                                  </a:rPr>
                                  <m:t>2</m:t>
                                </m:r>
                              </m:sub>
                            </m:sSub>
                            <m:r>
                              <a:rPr lang="en-US" sz="1600" i="1">
                                <a:solidFill>
                                  <a:srgbClr val="FFC000"/>
                                </a:solidFill>
                                <a:effectLst>
                                  <a:outerShdw blurRad="38100" dist="25400" dir="2700000" algn="tl">
                                    <a:srgbClr val="000000"/>
                                  </a:outerShdw>
                                </a:effectLst>
                                <a:latin typeface="Cambria Math"/>
                              </a:rPr>
                              <m:t>−</m:t>
                            </m:r>
                            <m:sSubSup>
                              <m:sSubSupPr>
                                <m:ctrlPr>
                                  <a:rPr lang="en-US" sz="1600" i="1">
                                    <a:solidFill>
                                      <a:srgbClr val="FFC000"/>
                                    </a:solidFill>
                                    <a:effectLst>
                                      <a:outerShdw blurRad="38100" dist="25400" dir="2700000" algn="tl">
                                        <a:srgbClr val="000000"/>
                                      </a:outerShdw>
                                    </a:effectLst>
                                    <a:latin typeface="Cambria Math"/>
                                  </a:rPr>
                                </m:ctrlPr>
                              </m:sSubSupPr>
                              <m:e>
                                <m:r>
                                  <m:rPr>
                                    <m:nor/>
                                  </m:rPr>
                                  <a:rPr lang="en-US" sz="1600" b="1">
                                    <a:solidFill>
                                      <a:srgbClr val="FFC000"/>
                                    </a:solidFill>
                                    <a:effectLst>
                                      <a:outerShdw blurRad="38100" dist="25400" dir="2700000" algn="tl">
                                        <a:srgbClr val="000000"/>
                                      </a:outerShdw>
                                    </a:effectLst>
                                    <a:latin typeface="Cambria Math"/>
                                  </a:rPr>
                                  <m:t>x</m:t>
                                </m:r>
                              </m:e>
                              <m:sub>
                                <m:r>
                                  <a:rPr lang="en-US" sz="1600" i="1">
                                    <a:solidFill>
                                      <a:srgbClr val="FFC000"/>
                                    </a:solidFill>
                                    <a:effectLst>
                                      <a:outerShdw blurRad="38100" dist="25400" dir="2700000" algn="tl">
                                        <a:srgbClr val="000000"/>
                                      </a:outerShdw>
                                    </a:effectLst>
                                    <a:latin typeface="Cambria Math"/>
                                  </a:rPr>
                                  <m:t>2</m:t>
                                </m:r>
                              </m:sub>
                              <m:sup>
                                <m:r>
                                  <a:rPr lang="en-US" sz="1600" i="1">
                                    <a:solidFill>
                                      <a:srgbClr val="FFC000"/>
                                    </a:solidFill>
                                    <a:effectLst>
                                      <a:outerShdw blurRad="38100" dist="25400" dir="2700000" algn="tl">
                                        <a:srgbClr val="000000"/>
                                      </a:outerShdw>
                                    </a:effectLst>
                                    <a:latin typeface="Cambria Math"/>
                                  </a:rPr>
                                  <m:t>∗</m:t>
                                </m:r>
                              </m:sup>
                            </m:sSubSup>
                          </m:e>
                        </m:d>
                        <m:r>
                          <a:rPr lang="en-US" sz="1600" i="1">
                            <a:solidFill>
                              <a:srgbClr val="FFC000"/>
                            </a:solidFill>
                            <a:effectLst>
                              <a:outerShdw blurRad="38100" dist="25400" dir="2700000" algn="tl">
                                <a:srgbClr val="000000"/>
                              </a:outerShdw>
                            </a:effectLst>
                            <a:latin typeface="Cambria Math"/>
                          </a:rPr>
                          <m:t>|</m:t>
                        </m:r>
                        <m:r>
                          <a:rPr lang="en-US" sz="1600" b="0" i="1" smtClean="0">
                            <a:solidFill>
                              <a:srgbClr val="FFC000"/>
                            </a:solidFill>
                            <a:effectLst>
                              <a:outerShdw blurRad="38100" dist="25400" dir="2700000" algn="tl">
                                <a:srgbClr val="000000"/>
                              </a:outerShdw>
                            </a:effectLst>
                            <a:latin typeface="Cambria Math"/>
                          </a:rPr>
                          <m:t>&lt;</m:t>
                        </m:r>
                        <m:r>
                          <a:rPr lang="en-US" sz="1600" b="0" i="1" smtClean="0">
                            <a:solidFill>
                              <a:srgbClr val="FFC000"/>
                            </a:solidFill>
                            <a:effectLst>
                              <a:outerShdw blurRad="38100" dist="25400" dir="2700000" algn="tl">
                                <a:srgbClr val="000000"/>
                              </a:outerShdw>
                            </a:effectLst>
                            <a:latin typeface="Cambria Math"/>
                          </a:rPr>
                          <m:t>𝑟</m:t>
                        </m:r>
                      </m:e>
                    </m:d>
                  </m:oMath>
                </a14:m>
                <a:endParaRPr lang="en-US" sz="1600" i="1" dirty="0" smtClean="0">
                  <a:solidFill>
                    <a:srgbClr val="FF7979"/>
                  </a:solidFill>
                  <a:effectLst>
                    <a:outerShdw blurRad="38100" dist="25400" dir="2700000" algn="tl">
                      <a:srgbClr val="000000"/>
                    </a:outerShdw>
                  </a:effectLst>
                  <a:latin typeface="Cambria Math"/>
                </a:endParaRPr>
              </a:p>
              <a:p>
                <a:r>
                  <a:rPr lang="en-US" sz="1600" dirty="0" smtClean="0">
                    <a:solidFill>
                      <a:srgbClr val="4CCC5E"/>
                    </a:solidFill>
                    <a:effectLst>
                      <a:outerShdw blurRad="38100" dist="25400" dir="2700000" algn="tl">
                        <a:srgbClr val="000000"/>
                      </a:outerShdw>
                    </a:effectLst>
                  </a:rPr>
                  <a:t>               </a:t>
                </a:r>
                <a14:m>
                  <m:oMath xmlns:m="http://schemas.openxmlformats.org/officeDocument/2006/math">
                    <m:r>
                      <a:rPr lang="en-US" sz="1600" i="1" smtClean="0">
                        <a:solidFill>
                          <a:srgbClr val="4CCC5E"/>
                        </a:solidFill>
                        <a:effectLst>
                          <a:outerShdw blurRad="38100" dist="25400" dir="2700000" algn="tl">
                            <a:srgbClr val="000000"/>
                          </a:outerShdw>
                        </a:effectLst>
                        <a:latin typeface="Cambria Math"/>
                      </a:rPr>
                      <m:t>𝑝</m:t>
                    </m:r>
                    <m:d>
                      <m:dPr>
                        <m:ctrlPr>
                          <a:rPr lang="en-US" sz="1600" i="1" smtClean="0">
                            <a:solidFill>
                              <a:srgbClr val="4CCC5E"/>
                            </a:solidFill>
                            <a:effectLst>
                              <a:outerShdw blurRad="38100" dist="25400" dir="2700000" algn="tl">
                                <a:srgbClr val="000000"/>
                              </a:outerShdw>
                            </a:effectLst>
                            <a:latin typeface="Cambria Math"/>
                          </a:rPr>
                        </m:ctrlPr>
                      </m:dPr>
                      <m:e>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e>
                    </m:d>
                    <m:r>
                      <a:rPr lang="en-US" sz="1600" b="0" i="1" smtClean="0">
                        <a:solidFill>
                          <a:srgbClr val="4CCC5E"/>
                        </a:solidFill>
                        <a:effectLst>
                          <a:outerShdw blurRad="38100" dist="25400" dir="2700000" algn="tl">
                            <a:srgbClr val="000000"/>
                          </a:outerShdw>
                        </a:effectLst>
                        <a:latin typeface="Cambria Math"/>
                      </a:rPr>
                      <m:t>𝑝</m:t>
                    </m:r>
                    <m:r>
                      <a:rPr lang="en-US" sz="1600" b="0" i="1" smtClean="0">
                        <a:solidFill>
                          <a:srgbClr val="4CCC5E"/>
                        </a:solidFill>
                        <a:effectLst>
                          <a:outerShdw blurRad="38100" dist="25400" dir="2700000" algn="tl">
                            <a:srgbClr val="000000"/>
                          </a:outerShdw>
                        </a:effectLst>
                        <a:latin typeface="Cambria Math"/>
                      </a:rPr>
                      <m:t>(</m:t>
                    </m:r>
                    <m:sSub>
                      <m:sSubPr>
                        <m:ctrlPr>
                          <a:rPr lang="en-US" sz="1600" i="1">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i="1">
                            <a:solidFill>
                              <a:srgbClr val="4CCC5E"/>
                            </a:solidFill>
                            <a:effectLst>
                              <a:outerShdw blurRad="38100" dist="25400" dir="2700000" algn="tl">
                                <a:srgbClr val="000000"/>
                              </a:outerShdw>
                            </a:effectLst>
                            <a:latin typeface="Cambria Math"/>
                          </a:rPr>
                          <m:t>3</m:t>
                        </m:r>
                      </m:sub>
                    </m:sSub>
                    <m:r>
                      <a:rPr lang="en-US" sz="1600" b="0" i="1" smtClean="0">
                        <a:solidFill>
                          <a:srgbClr val="4CCC5E"/>
                        </a:solidFill>
                        <a:effectLst>
                          <a:outerShdw blurRad="38100" dist="25400" dir="2700000" algn="tl">
                            <a:srgbClr val="000000"/>
                          </a:outerShdw>
                        </a:effectLst>
                        <a:latin typeface="Cambria Math"/>
                      </a:rPr>
                      <m:t>→</m:t>
                    </m:r>
                    <m:sSub>
                      <m:sSubPr>
                        <m:ctrlPr>
                          <a:rPr lang="en-US" sz="1600" i="1" smtClean="0">
                            <a:solidFill>
                              <a:srgbClr val="4CCC5E"/>
                            </a:solidFill>
                            <a:effectLst>
                              <a:outerShdw blurRad="38100" dist="25400" dir="2700000" algn="tl">
                                <a:srgbClr val="000000"/>
                              </a:outerShdw>
                            </a:effectLst>
                            <a:latin typeface="Cambria Math"/>
                          </a:rPr>
                        </m:ctrlPr>
                      </m:sSubPr>
                      <m:e>
                        <m:r>
                          <m:rPr>
                            <m:nor/>
                          </m:rPr>
                          <a:rPr lang="en-US" sz="1600" b="1">
                            <a:solidFill>
                              <a:srgbClr val="4CCC5E"/>
                            </a:solidFill>
                            <a:effectLst>
                              <a:outerShdw blurRad="38100" dist="25400" dir="2700000" algn="tl">
                                <a:srgbClr val="000000"/>
                              </a:outerShdw>
                            </a:effectLst>
                            <a:latin typeface="Cambria Math"/>
                          </a:rPr>
                          <m:t>x</m:t>
                        </m:r>
                      </m:e>
                      <m:sub>
                        <m:r>
                          <a:rPr lang="en-US" sz="1600" b="0" i="1" smtClean="0">
                            <a:solidFill>
                              <a:srgbClr val="4CCC5E"/>
                            </a:solidFill>
                            <a:effectLst>
                              <a:outerShdw blurRad="38100" dist="25400" dir="2700000" algn="tl">
                                <a:srgbClr val="000000"/>
                              </a:outerShdw>
                            </a:effectLst>
                            <a:latin typeface="Cambria Math"/>
                          </a:rPr>
                          <m:t>2</m:t>
                        </m:r>
                      </m:sub>
                    </m:sSub>
                    <m:r>
                      <a:rPr lang="en-US" sz="1600" b="0" i="1" smtClean="0">
                        <a:solidFill>
                          <a:srgbClr val="4CCC5E"/>
                        </a:solidFill>
                        <a:effectLst>
                          <a:outerShdw blurRad="38100" dist="25400" dir="2700000" algn="tl">
                            <a:srgbClr val="000000"/>
                          </a:outerShdw>
                        </a:effectLst>
                        <a:latin typeface="Cambria Math"/>
                      </a:rPr>
                      <m:t>)</m:t>
                    </m:r>
                  </m:oMath>
                </a14:m>
                <a:endParaRPr lang="en-GB" sz="1600" b="1" dirty="0">
                  <a:solidFill>
                    <a:srgbClr val="FFC000"/>
                  </a:solidFill>
                </a:endParaRPr>
              </a:p>
            </p:txBody>
          </p:sp>
        </mc:Choice>
        <mc:Fallback xmlns="">
          <p:sp>
            <p:nvSpPr>
              <p:cNvPr id="90" name="PDF VM 4"/>
              <p:cNvSpPr>
                <a:spLocks noRot="1" noChangeAspect="1" noMove="1" noResize="1" noEditPoints="1" noAdjustHandles="1" noChangeArrowheads="1" noChangeShapeType="1" noTextEdit="1"/>
              </p:cNvSpPr>
              <p:nvPr/>
            </p:nvSpPr>
            <p:spPr>
              <a:xfrm>
                <a:off x="4795839" y="5817755"/>
                <a:ext cx="4140942" cy="584775"/>
              </a:xfrm>
              <a:prstGeom prst="rect">
                <a:avLst/>
              </a:prstGeom>
              <a:blipFill rotWithShape="1">
                <a:blip r:embed="rId15"/>
                <a:stretch>
                  <a:fillRect b="-10417"/>
                </a:stretch>
              </a:blipFill>
            </p:spPr>
            <p:txBody>
              <a:bodyPr/>
              <a:lstStyle/>
              <a:p>
                <a:r>
                  <a:rPr lang="en-US">
                    <a:noFill/>
                  </a:rPr>
                  <a:t> </a:t>
                </a:r>
              </a:p>
            </p:txBody>
          </p:sp>
        </mc:Fallback>
      </mc:AlternateContent>
      <p:grpSp>
        <p:nvGrpSpPr>
          <p:cNvPr id="101" name="Group 100"/>
          <p:cNvGrpSpPr/>
          <p:nvPr/>
        </p:nvGrpSpPr>
        <p:grpSpPr>
          <a:xfrm>
            <a:off x="6376744" y="4629615"/>
            <a:ext cx="501676" cy="495005"/>
            <a:chOff x="6339074" y="4954694"/>
            <a:chExt cx="501676" cy="495005"/>
          </a:xfrm>
        </p:grpSpPr>
        <p:sp>
          <p:nvSpPr>
            <p:cNvPr id="91" name="Oval 90"/>
            <p:cNvSpPr/>
            <p:nvPr/>
          </p:nvSpPr>
          <p:spPr>
            <a:xfrm>
              <a:off x="6447006" y="495469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5" name="Rectangle 94"/>
                <p:cNvSpPr/>
                <p:nvPr/>
              </p:nvSpPr>
              <p:spPr>
                <a:xfrm>
                  <a:off x="6339074" y="504958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effectLst>
                                  <a:outerShdw blurRad="38100" dist="25400" dir="2700000" algn="tl">
                                    <a:srgbClr val="000000"/>
                                  </a:outerShdw>
                                </a:effectLst>
                                <a:latin typeface="Cambria Math"/>
                              </a:rPr>
                            </m:ctrlPr>
                          </m:sSubSup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up>
                            <m:r>
                              <a:rPr lang="en-US" sz="2000" b="0" i="1" smtClean="0">
                                <a:effectLst>
                                  <a:outerShdw blurRad="38100" dist="25400" dir="2700000" algn="tl">
                                    <a:srgbClr val="000000"/>
                                  </a:outerShdw>
                                </a:effectLst>
                                <a:latin typeface="Cambria Math"/>
                              </a:rPr>
                              <m:t>∗</m:t>
                            </m:r>
                          </m:sup>
                        </m:sSubSup>
                      </m:oMath>
                    </m:oMathPara>
                  </a14:m>
                  <a:endParaRPr lang="en-GB" sz="2000" dirty="0"/>
                </a:p>
              </p:txBody>
            </p:sp>
          </mc:Choice>
          <mc:Fallback xmlns="">
            <p:sp>
              <p:nvSpPr>
                <p:cNvPr id="95" name="Rectangle 94"/>
                <p:cNvSpPr>
                  <a:spLocks noRot="1" noChangeAspect="1" noMove="1" noResize="1" noEditPoints="1" noAdjustHandles="1" noChangeArrowheads="1" noChangeShapeType="1" noTextEdit="1"/>
                </p:cNvSpPr>
                <p:nvPr/>
              </p:nvSpPr>
              <p:spPr>
                <a:xfrm>
                  <a:off x="6339074" y="5049589"/>
                  <a:ext cx="501676" cy="400110"/>
                </a:xfrm>
                <a:prstGeom prst="rect">
                  <a:avLst/>
                </a:prstGeom>
                <a:blipFill rotWithShape="1">
                  <a:blip r:embed="rId16"/>
                  <a:stretch>
                    <a:fillRect b="-10606"/>
                  </a:stretch>
                </a:blipFill>
              </p:spPr>
              <p:txBody>
                <a:bodyPr/>
                <a:lstStyle/>
                <a:p>
                  <a:r>
                    <a:rPr lang="en-US">
                      <a:noFill/>
                    </a:rPr>
                    <a:t> </a:t>
                  </a:r>
                </a:p>
              </p:txBody>
            </p:sp>
          </mc:Fallback>
        </mc:AlternateContent>
      </p:grpSp>
      <p:sp>
        <p:nvSpPr>
          <p:cNvPr id="87" name="Vertex merging"/>
          <p:cNvSpPr txBox="1"/>
          <p:nvPr/>
        </p:nvSpPr>
        <p:spPr>
          <a:xfrm>
            <a:off x="4753686" y="5264159"/>
            <a:ext cx="4157884" cy="461665"/>
          </a:xfrm>
          <a:prstGeom prst="rect">
            <a:avLst/>
          </a:prstGeom>
          <a:solidFill>
            <a:schemeClr val="tx1">
              <a:alpha val="20000"/>
            </a:schemeClr>
          </a:solidFill>
        </p:spPr>
        <p:txBody>
          <a:bodyPr wrap="square" rtlCol="0">
            <a:spAutoFit/>
          </a:bodyPr>
          <a:lstStyle/>
          <a:p>
            <a:pPr algn="ctr"/>
            <a:r>
              <a:rPr lang="en-US" sz="2400" dirty="0" smtClean="0">
                <a:solidFill>
                  <a:schemeClr val="accent1"/>
                </a:solidFill>
                <a:effectLst>
                  <a:outerShdw blurRad="50800" dist="38100" dir="2700000" algn="tl" rotWithShape="0">
                    <a:prstClr val="black"/>
                  </a:outerShdw>
                </a:effectLst>
                <a:latin typeface="+mn-lt"/>
              </a:rPr>
              <a:t>Vertex merging</a:t>
            </a:r>
            <a:endParaRPr lang="en-US" sz="2400" dirty="0">
              <a:solidFill>
                <a:schemeClr val="accent1"/>
              </a:solidFill>
              <a:effectLst>
                <a:outerShdw blurRad="50800" dist="38100" dir="2700000" algn="tl" rotWithShape="0">
                  <a:prstClr val="black"/>
                </a:outerShdw>
              </a:effectLst>
              <a:latin typeface="+mn-lt"/>
            </a:endParaRPr>
          </a:p>
        </p:txBody>
      </p:sp>
      <p:sp>
        <p:nvSpPr>
          <p:cNvPr id="93" name="Vertex connection"/>
          <p:cNvSpPr txBox="1"/>
          <p:nvPr/>
        </p:nvSpPr>
        <p:spPr>
          <a:xfrm>
            <a:off x="264666" y="5264158"/>
            <a:ext cx="4157884" cy="461665"/>
          </a:xfrm>
          <a:prstGeom prst="rect">
            <a:avLst/>
          </a:prstGeom>
          <a:solidFill>
            <a:schemeClr val="tx1">
              <a:alpha val="20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Vertex connection</a:t>
            </a:r>
            <a:endParaRPr lang="en-US" sz="2400" dirty="0">
              <a:effectLst>
                <a:outerShdw blurRad="50800" dist="38100" dir="2700000" algn="tl" rotWithShape="0">
                  <a:prstClr val="black"/>
                </a:outerShdw>
              </a:effectLst>
              <a:latin typeface="+mn-lt"/>
            </a:endParaRPr>
          </a:p>
        </p:txBody>
      </p:sp>
      <p:grpSp>
        <p:nvGrpSpPr>
          <p:cNvPr id="69" name="RR vertex"/>
          <p:cNvGrpSpPr/>
          <p:nvPr/>
        </p:nvGrpSpPr>
        <p:grpSpPr>
          <a:xfrm>
            <a:off x="6376092" y="4632852"/>
            <a:ext cx="501676" cy="491830"/>
            <a:chOff x="6339074" y="4954694"/>
            <a:chExt cx="501676" cy="491830"/>
          </a:xfrm>
        </p:grpSpPr>
        <p:sp>
          <p:nvSpPr>
            <p:cNvPr id="96" name="Oval 95"/>
            <p:cNvSpPr/>
            <p:nvPr/>
          </p:nvSpPr>
          <p:spPr>
            <a:xfrm>
              <a:off x="6447006" y="4954694"/>
              <a:ext cx="130206" cy="130204"/>
            </a:xfrm>
            <a:prstGeom prst="ellipse">
              <a:avLst/>
            </a:prstGeom>
            <a:solidFill>
              <a:schemeClr val="tx1"/>
            </a:solidFill>
            <a:ln w="38100">
              <a:solidFill>
                <a:schemeClr val="accent1">
                  <a:lumMod val="7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7" name="Rectangle 96"/>
                <p:cNvSpPr/>
                <p:nvPr/>
              </p:nvSpPr>
              <p:spPr>
                <a:xfrm>
                  <a:off x="6339074" y="5046414"/>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effectLst>
                                  <a:outerShdw blurRad="38100" dist="25400" dir="2700000" algn="tl">
                                    <a:srgbClr val="000000"/>
                                  </a:outerShdw>
                                </a:effectLst>
                                <a:latin typeface="Cambria Math"/>
                              </a:rPr>
                            </m:ctrlPr>
                          </m:sSubSup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up>
                            <m:r>
                              <a:rPr lang="en-US" sz="2000" b="0" i="1" smtClean="0">
                                <a:effectLst>
                                  <a:outerShdw blurRad="38100" dist="25400" dir="2700000" algn="tl">
                                    <a:srgbClr val="000000"/>
                                  </a:outerShdw>
                                </a:effectLst>
                                <a:latin typeface="Cambria Math"/>
                              </a:rPr>
                              <m:t>∗</m:t>
                            </m:r>
                          </m:sup>
                        </m:sSubSup>
                      </m:oMath>
                    </m:oMathPara>
                  </a14:m>
                  <a:endParaRPr lang="en-GB" sz="2000" dirty="0"/>
                </a:p>
              </p:txBody>
            </p:sp>
          </mc:Choice>
          <mc:Fallback xmlns="">
            <p:sp>
              <p:nvSpPr>
                <p:cNvPr id="97" name="Rectangle 96"/>
                <p:cNvSpPr>
                  <a:spLocks noRot="1" noChangeAspect="1" noMove="1" noResize="1" noEditPoints="1" noAdjustHandles="1" noChangeArrowheads="1" noChangeShapeType="1" noTextEdit="1"/>
                </p:cNvSpPr>
                <p:nvPr/>
              </p:nvSpPr>
              <p:spPr>
                <a:xfrm>
                  <a:off x="6339074" y="5046414"/>
                  <a:ext cx="501676" cy="400110"/>
                </a:xfrm>
                <a:prstGeom prst="rect">
                  <a:avLst/>
                </a:prstGeom>
                <a:blipFill rotWithShape="1">
                  <a:blip r:embed="rId17"/>
                  <a:stretch>
                    <a:fillRect b="-10606"/>
                  </a:stretch>
                </a:blipFill>
              </p:spPr>
              <p:txBody>
                <a:bodyPr/>
                <a:lstStyle/>
                <a:p>
                  <a:r>
                    <a:rPr lang="en-US">
                      <a:noFill/>
                    </a:rPr>
                    <a:t> </a:t>
                  </a:r>
                </a:p>
              </p:txBody>
            </p:sp>
          </mc:Fallback>
        </mc:AlternateContent>
      </p:grpSp>
      <p:grpSp>
        <p:nvGrpSpPr>
          <p:cNvPr id="98" name="Group 97"/>
          <p:cNvGrpSpPr/>
          <p:nvPr/>
        </p:nvGrpSpPr>
        <p:grpSpPr>
          <a:xfrm>
            <a:off x="172483" y="970959"/>
            <a:ext cx="1222357" cy="495172"/>
            <a:chOff x="611560" y="1244064"/>
            <a:chExt cx="1222357" cy="495172"/>
          </a:xfrm>
        </p:grpSpPr>
        <p:sp>
          <p:nvSpPr>
            <p:cNvPr id="104" name="Oval 103"/>
            <p:cNvSpPr/>
            <p:nvPr/>
          </p:nvSpPr>
          <p:spPr>
            <a:xfrm>
              <a:off x="611560" y="1528163"/>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6" name="Oval 105"/>
            <p:cNvSpPr/>
            <p:nvPr/>
          </p:nvSpPr>
          <p:spPr>
            <a:xfrm>
              <a:off x="611560" y="1309990"/>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7" name="TextBox 106"/>
            <p:cNvSpPr txBox="1"/>
            <p:nvPr/>
          </p:nvSpPr>
          <p:spPr>
            <a:xfrm>
              <a:off x="745734" y="1244064"/>
              <a:ext cx="910377" cy="276999"/>
            </a:xfrm>
            <a:prstGeom prst="rect">
              <a:avLst/>
            </a:prstGeom>
            <a:noFill/>
          </p:spPr>
          <p:txBody>
            <a:bodyPr wrap="none" rtlCol="0">
              <a:spAutoFit/>
            </a:bodyPr>
            <a:lstStyle/>
            <a:p>
              <a:r>
                <a:rPr lang="en-US" sz="1200" dirty="0" smtClean="0">
                  <a:latin typeface="+mn-lt"/>
                </a:rPr>
                <a:t>Light vertex</a:t>
              </a:r>
              <a:endParaRPr lang="en-US" sz="1200" dirty="0">
                <a:latin typeface="+mn-lt"/>
              </a:endParaRPr>
            </a:p>
          </p:txBody>
        </p:sp>
        <p:sp>
          <p:nvSpPr>
            <p:cNvPr id="112" name="TextBox 111"/>
            <p:cNvSpPr txBox="1"/>
            <p:nvPr/>
          </p:nvSpPr>
          <p:spPr>
            <a:xfrm>
              <a:off x="745734" y="1462237"/>
              <a:ext cx="1088183" cy="276999"/>
            </a:xfrm>
            <a:prstGeom prst="rect">
              <a:avLst/>
            </a:prstGeom>
            <a:noFill/>
          </p:spPr>
          <p:txBody>
            <a:bodyPr wrap="none" rtlCol="0">
              <a:spAutoFit/>
            </a:bodyPr>
            <a:lstStyle/>
            <a:p>
              <a:r>
                <a:rPr lang="en-US" sz="1200" dirty="0" smtClean="0">
                  <a:latin typeface="+mn-lt"/>
                </a:rPr>
                <a:t>Camera vertex</a:t>
              </a:r>
              <a:endParaRPr lang="en-US" sz="1200" dirty="0">
                <a:latin typeface="+mn-lt"/>
              </a:endParaRPr>
            </a:p>
          </p:txBody>
        </p:sp>
      </p:grpSp>
    </p:spTree>
    <p:extLst>
      <p:ext uri="{BB962C8B-B14F-4D97-AF65-F5344CB8AC3E}">
        <p14:creationId xmlns:p14="http://schemas.microsoft.com/office/powerpoint/2010/main" val="2770419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barn(inVertical)">
                                      <p:cBhvr>
                                        <p:cTn id="12" dur="500"/>
                                        <p:tgtEl>
                                          <p:spTgt spid="105"/>
                                        </p:tgtEl>
                                      </p:cBhvr>
                                    </p:animEffect>
                                  </p:childTnLst>
                                </p:cTn>
                              </p:par>
                              <p:par>
                                <p:cTn id="13" presetID="10"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xit" presetSubtype="0" fill="hold" nodeType="withEffect">
                                  <p:stCondLst>
                                    <p:cond delay="0"/>
                                  </p:stCondLst>
                                  <p:childTnLst>
                                    <p:animEffect transition="out" filter="fade">
                                      <p:cBhvr>
                                        <p:cTn id="17" dur="500"/>
                                        <p:tgtEl>
                                          <p:spTgt spid="101"/>
                                        </p:tgtEl>
                                      </p:cBhvr>
                                    </p:animEffect>
                                    <p:set>
                                      <p:cBhvr>
                                        <p:cTn id="18" dur="1" fill="hold">
                                          <p:stCondLst>
                                            <p:cond delay="499"/>
                                          </p:stCondLst>
                                        </p:cTn>
                                        <p:tgtEl>
                                          <p:spTgt spid="10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0"/>
                                        <p:tgtEl>
                                          <p:spTgt spid="1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fade">
                                      <p:cBhvr>
                                        <p:cTn id="26" dur="500"/>
                                        <p:tgtEl>
                                          <p:spTgt spid="1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xit" presetSubtype="0" fill="hold" grpId="1" nodeType="withEffect">
                                  <p:stCondLst>
                                    <p:cond delay="0"/>
                                  </p:stCondLst>
                                  <p:childTnLst>
                                    <p:animEffect transition="out" filter="fade">
                                      <p:cBhvr>
                                        <p:cTn id="31" dur="500"/>
                                        <p:tgtEl>
                                          <p:spTgt spid="125"/>
                                        </p:tgtEl>
                                      </p:cBhvr>
                                    </p:animEffect>
                                    <p:set>
                                      <p:cBhvr>
                                        <p:cTn id="32" dur="1" fill="hold">
                                          <p:stCondLst>
                                            <p:cond delay="499"/>
                                          </p:stCondLst>
                                        </p:cTn>
                                        <p:tgtEl>
                                          <p:spTgt spid="1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xit" presetSubtype="0" fill="hold" grpId="1" nodeType="withEffect">
                                  <p:stCondLst>
                                    <p:cond delay="0"/>
                                  </p:stCondLst>
                                  <p:childTnLst>
                                    <p:animEffect transition="out" filter="fade">
                                      <p:cBhvr>
                                        <p:cTn id="39" dur="500"/>
                                        <p:tgtEl>
                                          <p:spTgt spid="90"/>
                                        </p:tgtEl>
                                      </p:cBhvr>
                                    </p:animEffect>
                                    <p:set>
                                      <p:cBhvr>
                                        <p:cTn id="40" dur="1" fill="hold">
                                          <p:stCondLst>
                                            <p:cond delay="499"/>
                                          </p:stCondLst>
                                        </p:cTn>
                                        <p:tgtEl>
                                          <p:spTgt spid="90"/>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500"/>
                                        <p:tgtEl>
                                          <p:spTgt spid="101"/>
                                        </p:tgtEl>
                                      </p:cBhvr>
                                    </p:animEffect>
                                  </p:childTnLst>
                                </p:cTn>
                              </p:par>
                              <p:par>
                                <p:cTn id="44" presetID="10" presetClass="exit" presetSubtype="0" fill="hold" nodeType="withEffect">
                                  <p:stCondLst>
                                    <p:cond delay="0"/>
                                  </p:stCondLst>
                                  <p:childTnLst>
                                    <p:animEffect transition="out" filter="fade">
                                      <p:cBhvr>
                                        <p:cTn id="45" dur="500"/>
                                        <p:tgtEl>
                                          <p:spTgt spid="69"/>
                                        </p:tgtEl>
                                      </p:cBhvr>
                                    </p:animEffect>
                                    <p:set>
                                      <p:cBhvr>
                                        <p:cTn id="46" dur="1" fill="hold">
                                          <p:stCondLst>
                                            <p:cond delay="499"/>
                                          </p:stCondLst>
                                        </p:cTn>
                                        <p:tgtEl>
                                          <p:spTgt spid="6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par>
                                <p:cTn id="52" presetID="10" presetClass="exit" presetSubtype="0" fill="hold" nodeType="withEffect">
                                  <p:stCondLst>
                                    <p:cond delay="0"/>
                                  </p:stCondLst>
                                  <p:childTnLst>
                                    <p:animEffect transition="out" filter="fade">
                                      <p:cBhvr>
                                        <p:cTn id="53" dur="500"/>
                                        <p:tgtEl>
                                          <p:spTgt spid="105"/>
                                        </p:tgtEl>
                                      </p:cBhvr>
                                    </p:animEffect>
                                    <p:set>
                                      <p:cBhvr>
                                        <p:cTn id="54" dur="1" fill="hold">
                                          <p:stCondLst>
                                            <p:cond delay="499"/>
                                          </p:stCondLst>
                                        </p:cTn>
                                        <p:tgtEl>
                                          <p:spTgt spid="105"/>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26" grpId="0" animBg="1"/>
      <p:bldP spid="125" grpId="0"/>
      <p:bldP spid="125" grpId="1"/>
      <p:bldP spid="70" grpId="0"/>
      <p:bldP spid="90" grpId="0"/>
      <p:bldP spid="90" grpId="1"/>
      <p:bldP spid="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Available sampling techniques</a:t>
            </a:r>
            <a:endParaRPr lang="en-GB" dirty="0"/>
          </a:p>
        </p:txBody>
      </p:sp>
      <p:sp>
        <p:nvSpPr>
          <p:cNvPr id="12" name="Sun 11"/>
          <p:cNvSpPr/>
          <p:nvPr/>
        </p:nvSpPr>
        <p:spPr>
          <a:xfrm rot="1134788">
            <a:off x="5458204" y="1785814"/>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grpSp>
        <p:nvGrpSpPr>
          <p:cNvPr id="16" name="Group 15"/>
          <p:cNvGrpSpPr/>
          <p:nvPr/>
        </p:nvGrpSpPr>
        <p:grpSpPr>
          <a:xfrm rot="774754">
            <a:off x="338729" y="2015958"/>
            <a:ext cx="410270" cy="298378"/>
            <a:chOff x="3192789" y="1005143"/>
            <a:chExt cx="785815" cy="571503"/>
          </a:xfrm>
        </p:grpSpPr>
        <p:sp>
          <p:nvSpPr>
            <p:cNvPr id="17" name="Isosceles Triangle 16"/>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8" name="Rectangle 17"/>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10" name="Straight Arrow Connector 9"/>
          <p:cNvCxnSpPr>
            <a:stCxn id="11" idx="2"/>
            <a:endCxn id="19" idx="6"/>
          </p:cNvCxnSpPr>
          <p:nvPr/>
        </p:nvCxnSpPr>
        <p:spPr>
          <a:xfrm flipH="1">
            <a:off x="3228097" y="2885117"/>
            <a:ext cx="1038003" cy="130204"/>
          </a:xfrm>
          <a:prstGeom prst="straightConnector1">
            <a:avLst/>
          </a:prstGeom>
          <a:ln w="12700">
            <a:solidFill>
              <a:schemeClr val="tx1">
                <a:lumMod val="65000"/>
                <a:lumOff val="35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9" idx="2"/>
            <a:endCxn id="20" idx="6"/>
          </p:cNvCxnSpPr>
          <p:nvPr/>
        </p:nvCxnSpPr>
        <p:spPr>
          <a:xfrm flipH="1" flipV="1">
            <a:off x="2072098" y="2885117"/>
            <a:ext cx="1025793" cy="130204"/>
          </a:xfrm>
          <a:prstGeom prst="straightConnector1">
            <a:avLst/>
          </a:prstGeom>
          <a:ln w="12700">
            <a:solidFill>
              <a:schemeClr val="tx1">
                <a:lumMod val="65000"/>
                <a:lumOff val="35000"/>
              </a:schemeClr>
            </a:solidFill>
            <a:prstDash val="solid"/>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0" idx="1"/>
            <a:endCxn id="15" idx="5"/>
          </p:cNvCxnSpPr>
          <p:nvPr/>
        </p:nvCxnSpPr>
        <p:spPr>
          <a:xfrm flipH="1" flipV="1">
            <a:off x="853105" y="2457003"/>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41967" y="2345867"/>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Rectangle 20"/>
              <p:cNvSpPr/>
              <p:nvPr/>
            </p:nvSpPr>
            <p:spPr>
              <a:xfrm>
                <a:off x="5204600" y="2415683"/>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204600" y="2415683"/>
                <a:ext cx="501676" cy="400110"/>
              </a:xfrm>
              <a:prstGeom prst="rect">
                <a:avLst/>
              </a:prstGeom>
              <a:blipFill rotWithShape="1">
                <a:blip r:embed="rId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980464" y="2847731"/>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22" name="Rectangle 21"/>
              <p:cNvSpPr>
                <a:spLocks noRot="1" noChangeAspect="1" noMove="1" noResize="1" noEditPoints="1" noAdjustHandles="1" noChangeArrowheads="1" noChangeShapeType="1" noTextEdit="1"/>
              </p:cNvSpPr>
              <p:nvPr/>
            </p:nvSpPr>
            <p:spPr>
              <a:xfrm>
                <a:off x="3980464" y="2847731"/>
                <a:ext cx="495713" cy="400110"/>
              </a:xfrm>
              <a:prstGeom prst="rect">
                <a:avLst/>
              </a:prstGeom>
              <a:blipFill rotWithShape="1">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828336" y="2985690"/>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23" name="Rectangle 22"/>
              <p:cNvSpPr>
                <a:spLocks noRot="1" noChangeAspect="1" noMove="1" noResize="1" noEditPoints="1" noAdjustHandles="1" noChangeArrowheads="1" noChangeShapeType="1" noTextEdit="1"/>
              </p:cNvSpPr>
              <p:nvPr/>
            </p:nvSpPr>
            <p:spPr>
              <a:xfrm>
                <a:off x="2828336" y="2985690"/>
                <a:ext cx="501676" cy="400110"/>
              </a:xfrm>
              <a:prstGeom prst="rect">
                <a:avLst/>
              </a:prstGeom>
              <a:blipFill rotWithShape="1">
                <a:blip r:embed="rId5"/>
                <a:stretch>
                  <a:fillRect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463107" y="2397015"/>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4</m:t>
                          </m:r>
                        </m:sub>
                      </m:sSub>
                    </m:oMath>
                  </m:oMathPara>
                </a14:m>
                <a:endParaRPr lang="en-GB" sz="2000" dirty="0"/>
              </a:p>
            </p:txBody>
          </p:sp>
        </mc:Choice>
        <mc:Fallback xmlns="">
          <p:sp>
            <p:nvSpPr>
              <p:cNvPr id="24" name="Rectangle 23"/>
              <p:cNvSpPr>
                <a:spLocks noRot="1" noChangeAspect="1" noMove="1" noResize="1" noEditPoints="1" noAdjustHandles="1" noChangeArrowheads="1" noChangeShapeType="1" noTextEdit="1"/>
              </p:cNvSpPr>
              <p:nvPr/>
            </p:nvSpPr>
            <p:spPr>
              <a:xfrm>
                <a:off x="463107" y="2397015"/>
                <a:ext cx="511999" cy="400110"/>
              </a:xfrm>
              <a:prstGeom prst="rect">
                <a:avLst/>
              </a:prstGeom>
              <a:blipFill rotWithShape="1">
                <a:blip r:embed="rId6"/>
                <a:stretch>
                  <a:fillRect b="-7576"/>
                </a:stretch>
              </a:blipFill>
            </p:spPr>
            <p:txBody>
              <a:bodyPr/>
              <a:lstStyle/>
              <a:p>
                <a:r>
                  <a:rPr lang="en-US">
                    <a:noFill/>
                  </a:rPr>
                  <a:t> </a:t>
                </a:r>
              </a:p>
            </p:txBody>
          </p:sp>
        </mc:Fallback>
      </mc:AlternateContent>
      <p:cxnSp>
        <p:nvCxnSpPr>
          <p:cNvPr id="28" name="Straight Arrow Connector 27"/>
          <p:cNvCxnSpPr>
            <a:stCxn id="29" idx="3"/>
            <a:endCxn id="11" idx="7"/>
          </p:cNvCxnSpPr>
          <p:nvPr/>
        </p:nvCxnSpPr>
        <p:spPr>
          <a:xfrm flipH="1">
            <a:off x="4377238" y="2457003"/>
            <a:ext cx="1064429" cy="382080"/>
          </a:xfrm>
          <a:prstGeom prst="straightConnector1">
            <a:avLst/>
          </a:prstGeom>
          <a:ln w="12700">
            <a:solidFill>
              <a:schemeClr val="tx1">
                <a:lumMod val="65000"/>
                <a:lumOff val="35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422599" y="2345867"/>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 name="Oval 10"/>
          <p:cNvSpPr/>
          <p:nvPr/>
        </p:nvSpPr>
        <p:spPr>
          <a:xfrm>
            <a:off x="4266100" y="2820015"/>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9" name="Oval 18"/>
          <p:cNvSpPr/>
          <p:nvPr/>
        </p:nvSpPr>
        <p:spPr>
          <a:xfrm>
            <a:off x="3097891" y="2950219"/>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0" name="Oval 19"/>
          <p:cNvSpPr/>
          <p:nvPr/>
        </p:nvSpPr>
        <p:spPr>
          <a:xfrm>
            <a:off x="1941892" y="2820015"/>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6" name="Rectangle 55"/>
              <p:cNvSpPr/>
              <p:nvPr/>
            </p:nvSpPr>
            <p:spPr>
              <a:xfrm>
                <a:off x="1642678" y="2846595"/>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56" name="Rectangle 55"/>
              <p:cNvSpPr>
                <a:spLocks noRot="1" noChangeAspect="1" noMove="1" noResize="1" noEditPoints="1" noAdjustHandles="1" noChangeArrowheads="1" noChangeShapeType="1" noTextEdit="1"/>
              </p:cNvSpPr>
              <p:nvPr/>
            </p:nvSpPr>
            <p:spPr>
              <a:xfrm>
                <a:off x="1642678" y="2846595"/>
                <a:ext cx="511999" cy="400110"/>
              </a:xfrm>
              <a:prstGeom prst="rect">
                <a:avLst/>
              </a:prstGeom>
              <a:blipFill rotWithShape="1">
                <a:blip r:embed="rId7"/>
                <a:stretch>
                  <a:fillRect b="-9091"/>
                </a:stretch>
              </a:blipFill>
            </p:spPr>
            <p:txBody>
              <a:bodyPr/>
              <a:lstStyle/>
              <a:p>
                <a:r>
                  <a:rPr lang="en-US">
                    <a:noFill/>
                  </a:rPr>
                  <a:t> </a:t>
                </a:r>
              </a:p>
            </p:txBody>
          </p:sp>
        </mc:Fallback>
      </mc:AlternateContent>
      <p:cxnSp>
        <p:nvCxnSpPr>
          <p:cNvPr id="73" name="Straight Arrow Connector 72"/>
          <p:cNvCxnSpPr>
            <a:stCxn id="83" idx="2"/>
            <a:endCxn id="84" idx="6"/>
          </p:cNvCxnSpPr>
          <p:nvPr/>
        </p:nvCxnSpPr>
        <p:spPr>
          <a:xfrm flipH="1">
            <a:off x="3228097" y="3989736"/>
            <a:ext cx="1038003" cy="130204"/>
          </a:xfrm>
          <a:prstGeom prst="straightConnector1">
            <a:avLst/>
          </a:prstGeom>
          <a:ln w="12700">
            <a:solidFill>
              <a:schemeClr val="tx1">
                <a:lumMod val="65000"/>
                <a:lumOff val="35000"/>
              </a:schemeClr>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84" idx="2"/>
            <a:endCxn id="85" idx="6"/>
          </p:cNvCxnSpPr>
          <p:nvPr/>
        </p:nvCxnSpPr>
        <p:spPr>
          <a:xfrm flipH="1" flipV="1">
            <a:off x="2072098" y="3989736"/>
            <a:ext cx="1025793" cy="130204"/>
          </a:xfrm>
          <a:prstGeom prst="straightConnector1">
            <a:avLst/>
          </a:prstGeom>
          <a:ln w="12700">
            <a:solidFill>
              <a:schemeClr val="tx1">
                <a:lumMod val="65000"/>
                <a:lumOff val="35000"/>
              </a:schemeClr>
            </a:solidFill>
            <a:prstDash val="solid"/>
            <a:headEnd type="triangle"/>
            <a:tailEnd type="none" w="med"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85" idx="1"/>
            <a:endCxn id="76" idx="5"/>
          </p:cNvCxnSpPr>
          <p:nvPr/>
        </p:nvCxnSpPr>
        <p:spPr>
          <a:xfrm flipH="1" flipV="1">
            <a:off x="853105" y="3561622"/>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741967" y="3450486"/>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7" name="Rectangle 76"/>
              <p:cNvSpPr/>
              <p:nvPr/>
            </p:nvSpPr>
            <p:spPr>
              <a:xfrm>
                <a:off x="5204600" y="3520302"/>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77" name="Rectangle 76"/>
              <p:cNvSpPr>
                <a:spLocks noRot="1" noChangeAspect="1" noMove="1" noResize="1" noEditPoints="1" noAdjustHandles="1" noChangeArrowheads="1" noChangeShapeType="1" noTextEdit="1"/>
              </p:cNvSpPr>
              <p:nvPr/>
            </p:nvSpPr>
            <p:spPr>
              <a:xfrm>
                <a:off x="5204600" y="3520302"/>
                <a:ext cx="501676" cy="400110"/>
              </a:xfrm>
              <a:prstGeom prst="rect">
                <a:avLst/>
              </a:prstGeom>
              <a:blipFill rotWithShape="1">
                <a:blip r:embed="rId8"/>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3980464" y="3952350"/>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78" name="Rectangle 77"/>
              <p:cNvSpPr>
                <a:spLocks noRot="1" noChangeAspect="1" noMove="1" noResize="1" noEditPoints="1" noAdjustHandles="1" noChangeArrowheads="1" noChangeShapeType="1" noTextEdit="1"/>
              </p:cNvSpPr>
              <p:nvPr/>
            </p:nvSpPr>
            <p:spPr>
              <a:xfrm>
                <a:off x="3980464" y="3952350"/>
                <a:ext cx="495713" cy="400110"/>
              </a:xfrm>
              <a:prstGeom prst="rect">
                <a:avLst/>
              </a:prstGeom>
              <a:blipFill rotWithShape="1">
                <a:blip r:embed="rId9"/>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2828336" y="409030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79" name="Rectangle 78"/>
              <p:cNvSpPr>
                <a:spLocks noRot="1" noChangeAspect="1" noMove="1" noResize="1" noEditPoints="1" noAdjustHandles="1" noChangeArrowheads="1" noChangeShapeType="1" noTextEdit="1"/>
              </p:cNvSpPr>
              <p:nvPr/>
            </p:nvSpPr>
            <p:spPr>
              <a:xfrm>
                <a:off x="2828336" y="4090309"/>
                <a:ext cx="501676" cy="400110"/>
              </a:xfrm>
              <a:prstGeom prst="rect">
                <a:avLst/>
              </a:prstGeom>
              <a:blipFill rotWithShape="1">
                <a:blip r:embed="rId1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463107" y="3501634"/>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4</m:t>
                          </m:r>
                        </m:sub>
                      </m:sSub>
                    </m:oMath>
                  </m:oMathPara>
                </a14:m>
                <a:endParaRPr lang="en-GB" sz="2000" dirty="0"/>
              </a:p>
            </p:txBody>
          </p:sp>
        </mc:Choice>
        <mc:Fallback xmlns="">
          <p:sp>
            <p:nvSpPr>
              <p:cNvPr id="80" name="Rectangle 79"/>
              <p:cNvSpPr>
                <a:spLocks noRot="1" noChangeAspect="1" noMove="1" noResize="1" noEditPoints="1" noAdjustHandles="1" noChangeArrowheads="1" noChangeShapeType="1" noTextEdit="1"/>
              </p:cNvSpPr>
              <p:nvPr/>
            </p:nvSpPr>
            <p:spPr>
              <a:xfrm>
                <a:off x="463107" y="3501634"/>
                <a:ext cx="511999" cy="400110"/>
              </a:xfrm>
              <a:prstGeom prst="rect">
                <a:avLst/>
              </a:prstGeom>
              <a:blipFill rotWithShape="1">
                <a:blip r:embed="rId11"/>
                <a:stretch>
                  <a:fillRect b="-7576"/>
                </a:stretch>
              </a:blipFill>
            </p:spPr>
            <p:txBody>
              <a:bodyPr/>
              <a:lstStyle/>
              <a:p>
                <a:r>
                  <a:rPr lang="en-US">
                    <a:noFill/>
                  </a:rPr>
                  <a:t> </a:t>
                </a:r>
              </a:p>
            </p:txBody>
          </p:sp>
        </mc:Fallback>
      </mc:AlternateContent>
      <p:cxnSp>
        <p:nvCxnSpPr>
          <p:cNvPr id="81" name="Straight Arrow Connector 80"/>
          <p:cNvCxnSpPr>
            <a:stCxn id="82" idx="3"/>
            <a:endCxn id="83" idx="7"/>
          </p:cNvCxnSpPr>
          <p:nvPr/>
        </p:nvCxnSpPr>
        <p:spPr>
          <a:xfrm flipH="1">
            <a:off x="4377238" y="3561622"/>
            <a:ext cx="1064429" cy="382080"/>
          </a:xfrm>
          <a:prstGeom prst="straightConnector1">
            <a:avLst/>
          </a:prstGeom>
          <a:ln w="12700">
            <a:solidFill>
              <a:schemeClr val="tx1">
                <a:lumMod val="65000"/>
                <a:lumOff val="35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5422599" y="3450486"/>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3" name="Oval 82"/>
          <p:cNvSpPr/>
          <p:nvPr/>
        </p:nvSpPr>
        <p:spPr>
          <a:xfrm>
            <a:off x="4266100" y="392463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4" name="Oval 83"/>
          <p:cNvSpPr/>
          <p:nvPr/>
        </p:nvSpPr>
        <p:spPr>
          <a:xfrm>
            <a:off x="3097891" y="4054838"/>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85" name="Oval 84"/>
          <p:cNvSpPr/>
          <p:nvPr/>
        </p:nvSpPr>
        <p:spPr>
          <a:xfrm>
            <a:off x="1941892" y="3924634"/>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6" name="Rectangle 85"/>
              <p:cNvSpPr/>
              <p:nvPr/>
            </p:nvSpPr>
            <p:spPr>
              <a:xfrm>
                <a:off x="1642678" y="3951214"/>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86" name="Rectangle 85"/>
              <p:cNvSpPr>
                <a:spLocks noRot="1" noChangeAspect="1" noMove="1" noResize="1" noEditPoints="1" noAdjustHandles="1" noChangeArrowheads="1" noChangeShapeType="1" noTextEdit="1"/>
              </p:cNvSpPr>
              <p:nvPr/>
            </p:nvSpPr>
            <p:spPr>
              <a:xfrm>
                <a:off x="1642678" y="3951214"/>
                <a:ext cx="511999" cy="400110"/>
              </a:xfrm>
              <a:prstGeom prst="rect">
                <a:avLst/>
              </a:prstGeom>
              <a:blipFill rotWithShape="1">
                <a:blip r:embed="rId12"/>
                <a:stretch>
                  <a:fillRect b="-9091"/>
                </a:stretch>
              </a:blipFill>
            </p:spPr>
            <p:txBody>
              <a:bodyPr/>
              <a:lstStyle/>
              <a:p>
                <a:r>
                  <a:rPr lang="en-US">
                    <a:noFill/>
                  </a:rPr>
                  <a:t> </a:t>
                </a:r>
              </a:p>
            </p:txBody>
          </p:sp>
        </mc:Fallback>
      </mc:AlternateContent>
      <p:sp>
        <p:nvSpPr>
          <p:cNvPr id="107" name="Oval 106"/>
          <p:cNvSpPr/>
          <p:nvPr/>
        </p:nvSpPr>
        <p:spPr>
          <a:xfrm>
            <a:off x="1604200" y="5032799"/>
            <a:ext cx="805590" cy="218130"/>
          </a:xfrm>
          <a:prstGeom prst="ellipse">
            <a:avLst/>
          </a:prstGeom>
          <a:solidFill>
            <a:schemeClr val="accent1">
              <a:alpha val="20000"/>
            </a:schemeClr>
          </a:solidFill>
          <a:ln w="25400" cap="rnd">
            <a:solidFill>
              <a:schemeClr val="accent1">
                <a:lumMod val="75000"/>
              </a:schemeClr>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88" name="Straight Arrow Connector 87"/>
          <p:cNvCxnSpPr>
            <a:stCxn id="98" idx="2"/>
            <a:endCxn id="99" idx="6"/>
          </p:cNvCxnSpPr>
          <p:nvPr/>
        </p:nvCxnSpPr>
        <p:spPr>
          <a:xfrm flipH="1">
            <a:off x="3228097" y="5141864"/>
            <a:ext cx="1038003" cy="130204"/>
          </a:xfrm>
          <a:prstGeom prst="straightConnector1">
            <a:avLst/>
          </a:prstGeom>
          <a:ln w="12700">
            <a:solidFill>
              <a:schemeClr val="tx1">
                <a:lumMod val="65000"/>
                <a:lumOff val="35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9" idx="2"/>
            <a:endCxn id="105" idx="6"/>
          </p:cNvCxnSpPr>
          <p:nvPr/>
        </p:nvCxnSpPr>
        <p:spPr>
          <a:xfrm flipH="1" flipV="1">
            <a:off x="2300497" y="5141864"/>
            <a:ext cx="797394" cy="130204"/>
          </a:xfrm>
          <a:prstGeom prst="straightConnector1">
            <a:avLst/>
          </a:prstGeom>
          <a:ln w="12700">
            <a:solidFill>
              <a:schemeClr val="tx1">
                <a:lumMod val="65000"/>
                <a:lumOff val="35000"/>
              </a:schemeClr>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00" idx="1"/>
            <a:endCxn id="91" idx="5"/>
          </p:cNvCxnSpPr>
          <p:nvPr/>
        </p:nvCxnSpPr>
        <p:spPr>
          <a:xfrm flipH="1" flipV="1">
            <a:off x="853105" y="4713750"/>
            <a:ext cx="1107855" cy="382080"/>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741967" y="4602614"/>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2" name="Rectangle 91"/>
              <p:cNvSpPr/>
              <p:nvPr/>
            </p:nvSpPr>
            <p:spPr>
              <a:xfrm>
                <a:off x="5204600" y="4672430"/>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92" name="Rectangle 91"/>
              <p:cNvSpPr>
                <a:spLocks noRot="1" noChangeAspect="1" noMove="1" noResize="1" noEditPoints="1" noAdjustHandles="1" noChangeArrowheads="1" noChangeShapeType="1" noTextEdit="1"/>
              </p:cNvSpPr>
              <p:nvPr/>
            </p:nvSpPr>
            <p:spPr>
              <a:xfrm>
                <a:off x="5204600" y="4672430"/>
                <a:ext cx="501676" cy="400110"/>
              </a:xfrm>
              <a:prstGeom prst="rect">
                <a:avLst/>
              </a:prstGeom>
              <a:blipFill rotWithShape="1">
                <a:blip r:embed="rId13"/>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a:xfrm>
                <a:off x="3980464" y="5104478"/>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93" name="Rectangle 92"/>
              <p:cNvSpPr>
                <a:spLocks noRot="1" noChangeAspect="1" noMove="1" noResize="1" noEditPoints="1" noAdjustHandles="1" noChangeArrowheads="1" noChangeShapeType="1" noTextEdit="1"/>
              </p:cNvSpPr>
              <p:nvPr/>
            </p:nvSpPr>
            <p:spPr>
              <a:xfrm>
                <a:off x="3980464" y="5104478"/>
                <a:ext cx="495713" cy="400110"/>
              </a:xfrm>
              <a:prstGeom prst="rect">
                <a:avLst/>
              </a:prstGeom>
              <a:blipFill rotWithShape="1">
                <a:blip r:embed="rId1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2828336" y="5242437"/>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94" name="Rectangle 93"/>
              <p:cNvSpPr>
                <a:spLocks noRot="1" noChangeAspect="1" noMove="1" noResize="1" noEditPoints="1" noAdjustHandles="1" noChangeArrowheads="1" noChangeShapeType="1" noTextEdit="1"/>
              </p:cNvSpPr>
              <p:nvPr/>
            </p:nvSpPr>
            <p:spPr>
              <a:xfrm>
                <a:off x="2828336" y="5242437"/>
                <a:ext cx="501676" cy="400110"/>
              </a:xfrm>
              <a:prstGeom prst="rect">
                <a:avLst/>
              </a:prstGeom>
              <a:blipFill rotWithShape="1">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p:cNvSpPr/>
              <p:nvPr/>
            </p:nvSpPr>
            <p:spPr>
              <a:xfrm>
                <a:off x="463107" y="4653762"/>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4</m:t>
                          </m:r>
                        </m:sub>
                      </m:sSub>
                    </m:oMath>
                  </m:oMathPara>
                </a14:m>
                <a:endParaRPr lang="en-GB" sz="2000" dirty="0"/>
              </a:p>
            </p:txBody>
          </p:sp>
        </mc:Choice>
        <mc:Fallback xmlns="">
          <p:sp>
            <p:nvSpPr>
              <p:cNvPr id="95" name="Rectangle 94"/>
              <p:cNvSpPr>
                <a:spLocks noRot="1" noChangeAspect="1" noMove="1" noResize="1" noEditPoints="1" noAdjustHandles="1" noChangeArrowheads="1" noChangeShapeType="1" noTextEdit="1"/>
              </p:cNvSpPr>
              <p:nvPr/>
            </p:nvSpPr>
            <p:spPr>
              <a:xfrm>
                <a:off x="463107" y="4653762"/>
                <a:ext cx="511999" cy="400110"/>
              </a:xfrm>
              <a:prstGeom prst="rect">
                <a:avLst/>
              </a:prstGeom>
              <a:blipFill rotWithShape="1">
                <a:blip r:embed="rId16"/>
                <a:stretch>
                  <a:fillRect b="-7576"/>
                </a:stretch>
              </a:blipFill>
            </p:spPr>
            <p:txBody>
              <a:bodyPr/>
              <a:lstStyle/>
              <a:p>
                <a:r>
                  <a:rPr lang="en-US">
                    <a:noFill/>
                  </a:rPr>
                  <a:t> </a:t>
                </a:r>
              </a:p>
            </p:txBody>
          </p:sp>
        </mc:Fallback>
      </mc:AlternateContent>
      <p:cxnSp>
        <p:nvCxnSpPr>
          <p:cNvPr id="96" name="Straight Arrow Connector 95"/>
          <p:cNvCxnSpPr>
            <a:stCxn id="97" idx="3"/>
            <a:endCxn id="98" idx="7"/>
          </p:cNvCxnSpPr>
          <p:nvPr/>
        </p:nvCxnSpPr>
        <p:spPr>
          <a:xfrm flipH="1">
            <a:off x="4377238" y="4713750"/>
            <a:ext cx="1064429" cy="382080"/>
          </a:xfrm>
          <a:prstGeom prst="straightConnector1">
            <a:avLst/>
          </a:prstGeom>
          <a:ln w="12700">
            <a:solidFill>
              <a:schemeClr val="tx1">
                <a:lumMod val="65000"/>
                <a:lumOff val="35000"/>
              </a:schemeClr>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5422599" y="460261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8" name="Oval 97"/>
          <p:cNvSpPr/>
          <p:nvPr/>
        </p:nvSpPr>
        <p:spPr>
          <a:xfrm>
            <a:off x="4266100" y="5076762"/>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9" name="Oval 98"/>
          <p:cNvSpPr/>
          <p:nvPr/>
        </p:nvSpPr>
        <p:spPr>
          <a:xfrm>
            <a:off x="3097891" y="5206966"/>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0" name="Oval 99"/>
          <p:cNvSpPr/>
          <p:nvPr/>
        </p:nvSpPr>
        <p:spPr>
          <a:xfrm>
            <a:off x="1941892" y="5076762"/>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1" name="Rectangle 100"/>
              <p:cNvSpPr/>
              <p:nvPr/>
            </p:nvSpPr>
            <p:spPr>
              <a:xfrm>
                <a:off x="1642678" y="5131920"/>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101" name="Rectangle 100"/>
              <p:cNvSpPr>
                <a:spLocks noRot="1" noChangeAspect="1" noMove="1" noResize="1" noEditPoints="1" noAdjustHandles="1" noChangeArrowheads="1" noChangeShapeType="1" noTextEdit="1"/>
              </p:cNvSpPr>
              <p:nvPr/>
            </p:nvSpPr>
            <p:spPr>
              <a:xfrm>
                <a:off x="1642678" y="5131920"/>
                <a:ext cx="511999" cy="400110"/>
              </a:xfrm>
              <a:prstGeom prst="rect">
                <a:avLst/>
              </a:prstGeom>
              <a:blipFill rotWithShape="1">
                <a:blip r:embed="rId17"/>
                <a:stretch>
                  <a:fillRect b="-10769"/>
                </a:stretch>
              </a:blipFill>
            </p:spPr>
            <p:txBody>
              <a:bodyPr/>
              <a:lstStyle/>
              <a:p>
                <a:r>
                  <a:rPr lang="en-US">
                    <a:noFill/>
                  </a:rPr>
                  <a:t> </a:t>
                </a:r>
              </a:p>
            </p:txBody>
          </p:sp>
        </mc:Fallback>
      </mc:AlternateContent>
      <p:sp>
        <p:nvSpPr>
          <p:cNvPr id="105" name="Oval 104"/>
          <p:cNvSpPr/>
          <p:nvPr/>
        </p:nvSpPr>
        <p:spPr>
          <a:xfrm>
            <a:off x="2170291" y="5076762"/>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8" name="Rectangle 107"/>
              <p:cNvSpPr/>
              <p:nvPr/>
            </p:nvSpPr>
            <p:spPr>
              <a:xfrm>
                <a:off x="2138371" y="5131920"/>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effectLst>
                                <a:outerShdw blurRad="38100" dist="25400" dir="2700000" algn="tl">
                                  <a:srgbClr val="000000"/>
                                </a:outerShdw>
                              </a:effectLst>
                              <a:latin typeface="Cambria Math"/>
                            </a:rPr>
                          </m:ctrlPr>
                        </m:sSubSup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up>
                          <m:r>
                            <a:rPr lang="en-US" sz="2000" b="0" i="1" smtClean="0">
                              <a:effectLst>
                                <a:outerShdw blurRad="38100" dist="25400" dir="2700000" algn="tl">
                                  <a:srgbClr val="000000"/>
                                </a:outerShdw>
                              </a:effectLst>
                              <a:latin typeface="Cambria Math"/>
                            </a:rPr>
                            <m:t>∗</m:t>
                          </m:r>
                        </m:sup>
                      </m:sSubSup>
                    </m:oMath>
                  </m:oMathPara>
                </a14:m>
                <a:endParaRPr lang="en-GB" sz="2000" dirty="0"/>
              </a:p>
            </p:txBody>
          </p:sp>
        </mc:Choice>
        <mc:Fallback xmlns="">
          <p:sp>
            <p:nvSpPr>
              <p:cNvPr id="108" name="Rectangle 107"/>
              <p:cNvSpPr>
                <a:spLocks noRot="1" noChangeAspect="1" noMove="1" noResize="1" noEditPoints="1" noAdjustHandles="1" noChangeArrowheads="1" noChangeShapeType="1" noTextEdit="1"/>
              </p:cNvSpPr>
              <p:nvPr/>
            </p:nvSpPr>
            <p:spPr>
              <a:xfrm>
                <a:off x="2138371" y="5131920"/>
                <a:ext cx="501676" cy="400110"/>
              </a:xfrm>
              <a:prstGeom prst="rect">
                <a:avLst/>
              </a:prstGeom>
              <a:blipFill rotWithShape="1">
                <a:blip r:embed="rId18"/>
                <a:stretch>
                  <a:fillRect b="-10769"/>
                </a:stretch>
              </a:blipFill>
            </p:spPr>
            <p:txBody>
              <a:bodyPr/>
              <a:lstStyle/>
              <a:p>
                <a:r>
                  <a:rPr lang="en-US">
                    <a:noFill/>
                  </a:rPr>
                  <a:t> </a:t>
                </a:r>
              </a:p>
            </p:txBody>
          </p:sp>
        </mc:Fallback>
      </mc:AlternateContent>
      <p:sp>
        <p:nvSpPr>
          <p:cNvPr id="111" name="TextBox 110"/>
          <p:cNvSpPr txBox="1"/>
          <p:nvPr/>
        </p:nvSpPr>
        <p:spPr>
          <a:xfrm>
            <a:off x="6204247" y="2615198"/>
            <a:ext cx="1358577" cy="338554"/>
          </a:xfrm>
          <a:prstGeom prst="rect">
            <a:avLst/>
          </a:prstGeom>
          <a:noFill/>
        </p:spPr>
        <p:txBody>
          <a:bodyPr wrap="none" rtlCol="0">
            <a:spAutoFit/>
          </a:bodyPr>
          <a:lstStyle/>
          <a:p>
            <a:r>
              <a:rPr lang="en-US" sz="1600" dirty="0" smtClean="0">
                <a:effectLst>
                  <a:outerShdw blurRad="38100" dist="38100" dir="2700000" algn="tl">
                    <a:srgbClr val="000000">
                      <a:alpha val="43137"/>
                    </a:srgbClr>
                  </a:outerShdw>
                </a:effectLst>
                <a:latin typeface="+mn-lt"/>
              </a:rPr>
              <a:t>Unidirectional</a:t>
            </a:r>
            <a:endParaRPr lang="en-US" sz="1600" dirty="0">
              <a:effectLst>
                <a:outerShdw blurRad="38100" dist="38100" dir="2700000" algn="tl">
                  <a:srgbClr val="000000">
                    <a:alpha val="43137"/>
                  </a:srgbClr>
                </a:outerShdw>
              </a:effectLst>
              <a:latin typeface="+mn-lt"/>
            </a:endParaRPr>
          </a:p>
        </p:txBody>
      </p:sp>
      <p:sp>
        <p:nvSpPr>
          <p:cNvPr id="119" name="TextBox 118"/>
          <p:cNvSpPr txBox="1"/>
          <p:nvPr/>
        </p:nvSpPr>
        <p:spPr>
          <a:xfrm>
            <a:off x="7883291" y="2615198"/>
            <a:ext cx="745717" cy="338554"/>
          </a:xfrm>
          <a:prstGeom prst="rect">
            <a:avLst/>
          </a:prstGeom>
          <a:noFill/>
        </p:spPr>
        <p:txBody>
          <a:bodyPr wrap="none" rtlCol="0">
            <a:spAutoFit/>
          </a:bodyPr>
          <a:lstStyle/>
          <a:p>
            <a:r>
              <a:rPr lang="en-US" sz="1600" dirty="0" smtClean="0">
                <a:effectLst>
                  <a:outerShdw blurRad="38100" dist="38100" dir="2700000" algn="tl">
                    <a:srgbClr val="000000">
                      <a:alpha val="43137"/>
                    </a:srgbClr>
                  </a:outerShdw>
                </a:effectLst>
                <a:latin typeface="+mn-lt"/>
              </a:rPr>
              <a:t>2 ways</a:t>
            </a:r>
            <a:endParaRPr lang="en-US" sz="1600" dirty="0">
              <a:effectLst>
                <a:outerShdw blurRad="38100" dist="38100" dir="2700000" algn="tl">
                  <a:srgbClr val="000000">
                    <a:alpha val="43137"/>
                  </a:srgbClr>
                </a:outerShdw>
              </a:effectLst>
              <a:latin typeface="+mn-lt"/>
            </a:endParaRPr>
          </a:p>
        </p:txBody>
      </p:sp>
      <p:sp>
        <p:nvSpPr>
          <p:cNvPr id="117" name="TextBox 116"/>
          <p:cNvSpPr txBox="1"/>
          <p:nvPr/>
        </p:nvSpPr>
        <p:spPr>
          <a:xfrm>
            <a:off x="6204247" y="3666510"/>
            <a:ext cx="1696747" cy="338554"/>
          </a:xfrm>
          <a:prstGeom prst="rect">
            <a:avLst/>
          </a:prstGeom>
          <a:noFill/>
        </p:spPr>
        <p:txBody>
          <a:bodyPr wrap="none" rtlCol="0">
            <a:spAutoFit/>
          </a:bodyPr>
          <a:lstStyle/>
          <a:p>
            <a:r>
              <a:rPr lang="en-US" sz="1600" dirty="0" smtClean="0">
                <a:effectLst>
                  <a:outerShdw blurRad="38100" dist="38100" dir="2700000" algn="tl">
                    <a:srgbClr val="000000">
                      <a:alpha val="43137"/>
                    </a:srgbClr>
                  </a:outerShdw>
                </a:effectLst>
                <a:latin typeface="+mn-lt"/>
              </a:rPr>
              <a:t>Vertex connection</a:t>
            </a:r>
            <a:endParaRPr lang="en-US" sz="1600" dirty="0">
              <a:effectLst>
                <a:outerShdw blurRad="38100" dist="38100" dir="2700000" algn="tl">
                  <a:srgbClr val="000000">
                    <a:alpha val="43137"/>
                  </a:srgbClr>
                </a:outerShdw>
              </a:effectLst>
              <a:latin typeface="+mn-lt"/>
            </a:endParaRPr>
          </a:p>
        </p:txBody>
      </p:sp>
      <p:sp>
        <p:nvSpPr>
          <p:cNvPr id="120" name="TextBox 119"/>
          <p:cNvSpPr txBox="1"/>
          <p:nvPr/>
        </p:nvSpPr>
        <p:spPr>
          <a:xfrm>
            <a:off x="7883291" y="3666510"/>
            <a:ext cx="745717" cy="338554"/>
          </a:xfrm>
          <a:prstGeom prst="rect">
            <a:avLst/>
          </a:prstGeom>
          <a:noFill/>
        </p:spPr>
        <p:txBody>
          <a:bodyPr wrap="none" rtlCol="0">
            <a:spAutoFit/>
          </a:bodyPr>
          <a:lstStyle/>
          <a:p>
            <a:r>
              <a:rPr lang="en-US" sz="1600" dirty="0" smtClean="0">
                <a:effectLst>
                  <a:outerShdw blurRad="38100" dist="38100" dir="2700000" algn="tl">
                    <a:srgbClr val="000000">
                      <a:alpha val="43137"/>
                    </a:srgbClr>
                  </a:outerShdw>
                </a:effectLst>
                <a:latin typeface="+mn-lt"/>
              </a:rPr>
              <a:t>4 ways</a:t>
            </a:r>
            <a:endParaRPr lang="en-US" sz="1600" dirty="0">
              <a:effectLst>
                <a:outerShdw blurRad="38100" dist="38100" dir="2700000" algn="tl">
                  <a:srgbClr val="000000">
                    <a:alpha val="43137"/>
                  </a:srgbClr>
                </a:outerShdw>
              </a:effectLst>
              <a:latin typeface="+mn-lt"/>
            </a:endParaRPr>
          </a:p>
        </p:txBody>
      </p:sp>
      <p:sp>
        <p:nvSpPr>
          <p:cNvPr id="118" name="TextBox 117"/>
          <p:cNvSpPr txBox="1"/>
          <p:nvPr/>
        </p:nvSpPr>
        <p:spPr>
          <a:xfrm>
            <a:off x="6204247" y="4746630"/>
            <a:ext cx="1477264" cy="338554"/>
          </a:xfrm>
          <a:prstGeom prst="rect">
            <a:avLst/>
          </a:prstGeom>
          <a:noFill/>
        </p:spPr>
        <p:txBody>
          <a:bodyPr wrap="none" rtlCol="0">
            <a:spAutoFit/>
          </a:bodyPr>
          <a:lstStyle/>
          <a:p>
            <a:r>
              <a:rPr lang="en-US" sz="1600" b="1" dirty="0" smtClean="0">
                <a:solidFill>
                  <a:schemeClr val="accent1"/>
                </a:solidFill>
                <a:effectLst>
                  <a:outerShdw blurRad="38100" dist="38100" dir="2700000" algn="tl">
                    <a:srgbClr val="000000">
                      <a:alpha val="43137"/>
                    </a:srgbClr>
                  </a:outerShdw>
                </a:effectLst>
                <a:latin typeface="+mn-lt"/>
              </a:rPr>
              <a:t>Vertex merging</a:t>
            </a:r>
            <a:endParaRPr lang="en-US" sz="1600" b="1" dirty="0">
              <a:solidFill>
                <a:schemeClr val="accent1"/>
              </a:solidFill>
              <a:effectLst>
                <a:outerShdw blurRad="38100" dist="38100" dir="2700000" algn="tl">
                  <a:srgbClr val="000000">
                    <a:alpha val="43137"/>
                  </a:srgbClr>
                </a:outerShdw>
              </a:effectLst>
              <a:latin typeface="+mn-lt"/>
            </a:endParaRPr>
          </a:p>
        </p:txBody>
      </p:sp>
      <p:sp>
        <p:nvSpPr>
          <p:cNvPr id="121" name="TextBox 120"/>
          <p:cNvSpPr txBox="1"/>
          <p:nvPr/>
        </p:nvSpPr>
        <p:spPr>
          <a:xfrm>
            <a:off x="7883291" y="4746630"/>
            <a:ext cx="760978" cy="338554"/>
          </a:xfrm>
          <a:prstGeom prst="rect">
            <a:avLst/>
          </a:prstGeom>
          <a:noFill/>
        </p:spPr>
        <p:txBody>
          <a:bodyPr wrap="none" rtlCol="0">
            <a:spAutoFit/>
          </a:bodyPr>
          <a:lstStyle/>
          <a:p>
            <a:r>
              <a:rPr lang="en-US" sz="1600" b="1" dirty="0" smtClean="0">
                <a:solidFill>
                  <a:schemeClr val="accent1"/>
                </a:solidFill>
                <a:effectLst>
                  <a:outerShdw blurRad="38100" dist="38100" dir="2700000" algn="tl">
                    <a:srgbClr val="000000">
                      <a:alpha val="43137"/>
                    </a:srgbClr>
                  </a:outerShdw>
                </a:effectLst>
                <a:latin typeface="+mn-lt"/>
              </a:rPr>
              <a:t>5 ways</a:t>
            </a:r>
            <a:endParaRPr lang="en-US" sz="1600" b="1" dirty="0">
              <a:solidFill>
                <a:schemeClr val="accent1"/>
              </a:solidFill>
              <a:effectLst>
                <a:outerShdw blurRad="38100" dist="38100" dir="2700000" algn="tl">
                  <a:srgbClr val="000000">
                    <a:alpha val="43137"/>
                  </a:srgbClr>
                </a:outerShdw>
              </a:effectLst>
              <a:latin typeface="+mn-lt"/>
            </a:endParaRPr>
          </a:p>
        </p:txBody>
      </p:sp>
      <p:sp>
        <p:nvSpPr>
          <p:cNvPr id="124" name="TextBox 123"/>
          <p:cNvSpPr txBox="1"/>
          <p:nvPr/>
        </p:nvSpPr>
        <p:spPr>
          <a:xfrm>
            <a:off x="6204247" y="5898758"/>
            <a:ext cx="597728"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mn-lt"/>
              </a:rPr>
              <a:t>Total</a:t>
            </a:r>
            <a:endParaRPr lang="en-US" sz="1600" b="1" dirty="0">
              <a:effectLst>
                <a:outerShdw blurRad="38100" dist="38100" dir="2700000" algn="tl">
                  <a:srgbClr val="000000">
                    <a:alpha val="43137"/>
                  </a:srgbClr>
                </a:outerShdw>
              </a:effectLst>
              <a:latin typeface="+mn-lt"/>
            </a:endParaRPr>
          </a:p>
        </p:txBody>
      </p:sp>
      <p:sp>
        <p:nvSpPr>
          <p:cNvPr id="125" name="TextBox 124"/>
          <p:cNvSpPr txBox="1"/>
          <p:nvPr/>
        </p:nvSpPr>
        <p:spPr>
          <a:xfrm>
            <a:off x="7883291" y="5898758"/>
            <a:ext cx="865173"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mn-lt"/>
              </a:rPr>
              <a:t>11 ways</a:t>
            </a:r>
            <a:endParaRPr lang="en-US" sz="1600" b="1" dirty="0">
              <a:effectLst>
                <a:outerShdw blurRad="38100" dist="38100" dir="2700000" algn="tl">
                  <a:srgbClr val="000000">
                    <a:alpha val="43137"/>
                  </a:srgbClr>
                </a:outerShdw>
              </a:effectLst>
              <a:latin typeface="+mn-lt"/>
            </a:endParaRPr>
          </a:p>
        </p:txBody>
      </p:sp>
      <p:cxnSp>
        <p:nvCxnSpPr>
          <p:cNvPr id="127" name="Straight Connector 126"/>
          <p:cNvCxnSpPr/>
          <p:nvPr/>
        </p:nvCxnSpPr>
        <p:spPr>
          <a:xfrm>
            <a:off x="6204247" y="5498531"/>
            <a:ext cx="2544217"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72483" y="970959"/>
            <a:ext cx="1222357" cy="495172"/>
            <a:chOff x="611560" y="1244064"/>
            <a:chExt cx="1222357" cy="495172"/>
          </a:xfrm>
        </p:grpSpPr>
        <p:sp>
          <p:nvSpPr>
            <p:cNvPr id="67" name="Oval 66"/>
            <p:cNvSpPr/>
            <p:nvPr/>
          </p:nvSpPr>
          <p:spPr>
            <a:xfrm>
              <a:off x="611560" y="1528163"/>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8" name="Oval 67"/>
            <p:cNvSpPr/>
            <p:nvPr/>
          </p:nvSpPr>
          <p:spPr>
            <a:xfrm>
              <a:off x="611560" y="1309990"/>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9" name="TextBox 68"/>
            <p:cNvSpPr txBox="1"/>
            <p:nvPr/>
          </p:nvSpPr>
          <p:spPr>
            <a:xfrm>
              <a:off x="745734" y="1244064"/>
              <a:ext cx="910377" cy="276999"/>
            </a:xfrm>
            <a:prstGeom prst="rect">
              <a:avLst/>
            </a:prstGeom>
            <a:noFill/>
          </p:spPr>
          <p:txBody>
            <a:bodyPr wrap="none" rtlCol="0">
              <a:spAutoFit/>
            </a:bodyPr>
            <a:lstStyle/>
            <a:p>
              <a:r>
                <a:rPr lang="en-US" sz="1200" dirty="0" smtClean="0">
                  <a:latin typeface="+mn-lt"/>
                </a:rPr>
                <a:t>Light vertex</a:t>
              </a:r>
              <a:endParaRPr lang="en-US" sz="1200" dirty="0">
                <a:latin typeface="+mn-lt"/>
              </a:endParaRPr>
            </a:p>
          </p:txBody>
        </p:sp>
        <p:sp>
          <p:nvSpPr>
            <p:cNvPr id="70" name="TextBox 69"/>
            <p:cNvSpPr txBox="1"/>
            <p:nvPr/>
          </p:nvSpPr>
          <p:spPr>
            <a:xfrm>
              <a:off x="745734" y="1462237"/>
              <a:ext cx="1088183" cy="276999"/>
            </a:xfrm>
            <a:prstGeom prst="rect">
              <a:avLst/>
            </a:prstGeom>
            <a:noFill/>
          </p:spPr>
          <p:txBody>
            <a:bodyPr wrap="none" rtlCol="0">
              <a:spAutoFit/>
            </a:bodyPr>
            <a:lstStyle/>
            <a:p>
              <a:r>
                <a:rPr lang="en-US" sz="1200" dirty="0" smtClean="0">
                  <a:latin typeface="+mn-lt"/>
                </a:rPr>
                <a:t>Camera vertex</a:t>
              </a:r>
              <a:endParaRPr lang="en-US" sz="1200" dirty="0">
                <a:latin typeface="+mn-lt"/>
              </a:endParaRPr>
            </a:p>
          </p:txBody>
        </p:sp>
      </p:grpSp>
    </p:spTree>
    <p:extLst>
      <p:ext uri="{BB962C8B-B14F-4D97-AF65-F5344CB8AC3E}">
        <p14:creationId xmlns:p14="http://schemas.microsoft.com/office/powerpoint/2010/main" val="3141976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 comparison</a:t>
            </a:r>
            <a:endParaRPr lang="en-US" dirty="0"/>
          </a:p>
        </p:txBody>
      </p:sp>
      <p:sp>
        <p:nvSpPr>
          <p:cNvPr id="10249" name="Text Placeholder 10248"/>
          <p:cNvSpPr>
            <a:spLocks noGrp="1"/>
          </p:cNvSpPr>
          <p:nvPr>
            <p:ph type="body" sz="quarter" idx="10"/>
          </p:nvPr>
        </p:nvSpPr>
        <p:spPr/>
        <p:txBody>
          <a:bodyPr/>
          <a:lstStyle/>
          <a:p>
            <a:r>
              <a:rPr lang="en-US" dirty="0" smtClean="0"/>
              <a:t>SDS paths</a:t>
            </a:r>
            <a:endParaRPr lang="en-US" dirty="0"/>
          </a:p>
        </p:txBody>
      </p:sp>
      <p:grpSp>
        <p:nvGrpSpPr>
          <p:cNvPr id="102" name="Group 101"/>
          <p:cNvGrpSpPr/>
          <p:nvPr/>
        </p:nvGrpSpPr>
        <p:grpSpPr>
          <a:xfrm>
            <a:off x="5599509" y="3584238"/>
            <a:ext cx="2438400" cy="2889612"/>
            <a:chOff x="3352926" y="3851756"/>
            <a:chExt cx="2438400" cy="2889612"/>
          </a:xfrm>
        </p:grpSpPr>
        <p:sp>
          <p:nvSpPr>
            <p:cNvPr id="131" name="Vertex merging"/>
            <p:cNvSpPr txBox="1"/>
            <p:nvPr/>
          </p:nvSpPr>
          <p:spPr>
            <a:xfrm>
              <a:off x="3352926" y="3851756"/>
              <a:ext cx="2438400" cy="369332"/>
            </a:xfrm>
            <a:prstGeom prst="rect">
              <a:avLst/>
            </a:prstGeom>
            <a:solidFill>
              <a:schemeClr val="tx1">
                <a:alpha val="20000"/>
              </a:schemeClr>
            </a:solidFill>
          </p:spPr>
          <p:txBody>
            <a:bodyPr wrap="square" rtlCol="0">
              <a:spAutoFit/>
            </a:bodyPr>
            <a:lstStyle/>
            <a:p>
              <a:pPr algn="ctr"/>
              <a:r>
                <a:rPr lang="en-US" dirty="0" smtClean="0">
                  <a:effectLst>
                    <a:outerShdw blurRad="50800" dist="38100" dir="2700000" algn="tl" rotWithShape="0">
                      <a:prstClr val="black"/>
                    </a:outerShdw>
                  </a:effectLst>
                  <a:latin typeface="+mn-lt"/>
                </a:rPr>
                <a:t>Vertex merging</a:t>
              </a:r>
              <a:endParaRPr lang="en-US" dirty="0">
                <a:effectLst>
                  <a:outerShdw blurRad="50800" dist="38100" dir="2700000" algn="tl" rotWithShape="0">
                    <a:prstClr val="black"/>
                  </a:outerShdw>
                </a:effectLst>
                <a:latin typeface="+mn-lt"/>
              </a:endParaRPr>
            </a:p>
          </p:txBody>
        </p:sp>
        <p:pic>
          <p:nvPicPr>
            <p:cNvPr id="10242" name="Picture 2" descr="C:\Publications\VertexCM\Paper\images\VMDiscussion\V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926" y="4302968"/>
              <a:ext cx="24384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p:cNvGrpSpPr/>
          <p:nvPr/>
        </p:nvGrpSpPr>
        <p:grpSpPr>
          <a:xfrm>
            <a:off x="1197244" y="3573016"/>
            <a:ext cx="2438652" cy="2900834"/>
            <a:chOff x="505196" y="3840534"/>
            <a:chExt cx="2438652" cy="2900834"/>
          </a:xfrm>
        </p:grpSpPr>
        <p:sp>
          <p:nvSpPr>
            <p:cNvPr id="133" name="TextBox 132"/>
            <p:cNvSpPr txBox="1"/>
            <p:nvPr/>
          </p:nvSpPr>
          <p:spPr>
            <a:xfrm>
              <a:off x="505196" y="3840534"/>
              <a:ext cx="2438651" cy="369332"/>
            </a:xfrm>
            <a:prstGeom prst="rect">
              <a:avLst/>
            </a:prstGeom>
            <a:solidFill>
              <a:schemeClr val="tx1">
                <a:alpha val="20000"/>
              </a:schemeClr>
            </a:solidFill>
          </p:spPr>
          <p:txBody>
            <a:bodyPr wrap="square" rtlCol="0">
              <a:spAutoFit/>
            </a:bodyPr>
            <a:lstStyle/>
            <a:p>
              <a:pPr algn="ctr"/>
              <a:r>
                <a:rPr lang="en-US" dirty="0" smtClean="0">
                  <a:effectLst>
                    <a:outerShdw blurRad="50800" dist="38100" dir="2700000" algn="tl" rotWithShape="0">
                      <a:prstClr val="black"/>
                    </a:outerShdw>
                  </a:effectLst>
                  <a:latin typeface="+mn-lt"/>
                </a:rPr>
                <a:t>Unidirectional sampling</a:t>
              </a:r>
              <a:endParaRPr lang="en-US" dirty="0">
                <a:effectLst>
                  <a:outerShdw blurRad="50800" dist="38100" dir="2700000" algn="tl" rotWithShape="0">
                    <a:prstClr val="black"/>
                  </a:outerShdw>
                </a:effectLst>
                <a:latin typeface="+mn-lt"/>
              </a:endParaRPr>
            </a:p>
          </p:txBody>
        </p:sp>
        <p:pic>
          <p:nvPicPr>
            <p:cNvPr id="10244" name="Picture 4" descr="C:\Publications\VertexCM\Paper\images\VMDiscussion\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48" y="4302968"/>
              <a:ext cx="243840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p:cNvGrpSpPr/>
          <p:nvPr/>
        </p:nvGrpSpPr>
        <p:grpSpPr>
          <a:xfrm>
            <a:off x="6670104" y="3584238"/>
            <a:ext cx="2438400" cy="2889612"/>
            <a:chOff x="6200405" y="3851756"/>
            <a:chExt cx="2438400" cy="2889612"/>
          </a:xfrm>
        </p:grpSpPr>
        <p:pic>
          <p:nvPicPr>
            <p:cNvPr id="10243" name="Picture 3" descr="C:\Publications\VertexCM\Paper\images\VMDiscussion\VM_reu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405" y="430296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57" name="Vertex merging"/>
            <p:cNvSpPr txBox="1"/>
            <p:nvPr/>
          </p:nvSpPr>
          <p:spPr>
            <a:xfrm>
              <a:off x="6200405" y="3851756"/>
              <a:ext cx="2438400" cy="369332"/>
            </a:xfrm>
            <a:prstGeom prst="rect">
              <a:avLst/>
            </a:prstGeom>
            <a:solidFill>
              <a:schemeClr val="tx1">
                <a:alpha val="20000"/>
              </a:schemeClr>
            </a:solidFill>
          </p:spPr>
          <p:txBody>
            <a:bodyPr wrap="square" rtlCol="0">
              <a:spAutoFit/>
            </a:bodyPr>
            <a:lstStyle/>
            <a:p>
              <a:pPr algn="ctr"/>
              <a:r>
                <a:rPr lang="en-US" dirty="0" smtClean="0">
                  <a:solidFill>
                    <a:schemeClr val="accent1"/>
                  </a:solidFill>
                  <a:effectLst>
                    <a:outerShdw blurRad="50800" dist="38100" dir="2700000" algn="tl" rotWithShape="0">
                      <a:prstClr val="black"/>
                    </a:outerShdw>
                  </a:effectLst>
                  <a:latin typeface="+mn-lt"/>
                </a:rPr>
                <a:t>Vertex merging (reuse)</a:t>
              </a:r>
              <a:endParaRPr lang="en-US" dirty="0">
                <a:solidFill>
                  <a:schemeClr val="accent1"/>
                </a:solidFill>
                <a:effectLst>
                  <a:outerShdw blurRad="50800" dist="38100" dir="2700000" algn="tl" rotWithShape="0">
                    <a:prstClr val="black"/>
                  </a:outerShdw>
                </a:effectLst>
                <a:latin typeface="+mn-lt"/>
              </a:endParaRPr>
            </a:p>
          </p:txBody>
        </p:sp>
      </p:grpSp>
      <p:grpSp>
        <p:nvGrpSpPr>
          <p:cNvPr id="10241" name="Group 10240"/>
          <p:cNvGrpSpPr/>
          <p:nvPr/>
        </p:nvGrpSpPr>
        <p:grpSpPr>
          <a:xfrm>
            <a:off x="680586" y="2397333"/>
            <a:ext cx="7874512" cy="1967771"/>
            <a:chOff x="680586" y="2509270"/>
            <a:chExt cx="7874512" cy="1967771"/>
          </a:xfrm>
        </p:grpSpPr>
        <p:grpSp>
          <p:nvGrpSpPr>
            <p:cNvPr id="45" name="Group 44"/>
            <p:cNvGrpSpPr/>
            <p:nvPr/>
          </p:nvGrpSpPr>
          <p:grpSpPr>
            <a:xfrm>
              <a:off x="680586" y="2509270"/>
              <a:ext cx="3467471" cy="1967771"/>
              <a:chOff x="429523" y="1716535"/>
              <a:chExt cx="3467471" cy="1967771"/>
            </a:xfrm>
          </p:grpSpPr>
          <p:cxnSp>
            <p:nvCxnSpPr>
              <p:cNvPr id="92" name="Straight Arrow Connector 91"/>
              <p:cNvCxnSpPr>
                <a:stCxn id="90" idx="3"/>
                <a:endCxn id="51" idx="3"/>
              </p:cNvCxnSpPr>
              <p:nvPr/>
            </p:nvCxnSpPr>
            <p:spPr>
              <a:xfrm flipH="1">
                <a:off x="728834" y="1899379"/>
                <a:ext cx="646966" cy="1439994"/>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1686999" y="3393751"/>
                <a:ext cx="860188"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87" name="Rectangle 86"/>
              <p:cNvSpPr/>
              <p:nvPr/>
            </p:nvSpPr>
            <p:spPr>
              <a:xfrm>
                <a:off x="991741" y="1716535"/>
                <a:ext cx="860188" cy="122064"/>
              </a:xfrm>
              <a:prstGeom prst="rect">
                <a:avLst/>
              </a:prstGeom>
              <a:solidFill>
                <a:schemeClr val="tx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grpSp>
            <p:nvGrpSpPr>
              <p:cNvPr id="7" name="Group 6"/>
              <p:cNvGrpSpPr/>
              <p:nvPr/>
            </p:nvGrpSpPr>
            <p:grpSpPr>
              <a:xfrm>
                <a:off x="3060710" y="3178153"/>
                <a:ext cx="836284" cy="347848"/>
                <a:chOff x="928829" y="3805560"/>
                <a:chExt cx="836284" cy="347848"/>
              </a:xfrm>
            </p:grpSpPr>
            <p:sp>
              <p:nvSpPr>
                <p:cNvPr id="111" name="Rectangle 110"/>
                <p:cNvSpPr/>
                <p:nvPr/>
              </p:nvSpPr>
              <p:spPr>
                <a:xfrm>
                  <a:off x="1029016" y="4061652"/>
                  <a:ext cx="640080" cy="91756"/>
                </a:xfrm>
                <a:prstGeom prst="rect">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GB">
                    <a:effectLst>
                      <a:reflection blurRad="6350" stA="60000" endA="900" endPos="58000" dir="5400000" sy="-100000" algn="bl" rotWithShape="0"/>
                    </a:effectLst>
                  </a:endParaRPr>
                </a:p>
              </p:txBody>
            </p:sp>
            <p:grpSp>
              <p:nvGrpSpPr>
                <p:cNvPr id="112" name="Group 111"/>
                <p:cNvGrpSpPr/>
                <p:nvPr/>
              </p:nvGrpSpPr>
              <p:grpSpPr>
                <a:xfrm rot="10800000">
                  <a:off x="928829" y="3805560"/>
                  <a:ext cx="836284" cy="183921"/>
                  <a:chOff x="3399981" y="3014744"/>
                  <a:chExt cx="921967" cy="266618"/>
                </a:xfrm>
              </p:grpSpPr>
              <p:sp>
                <p:nvSpPr>
                  <p:cNvPr id="113" name="Isosceles Triangle 112"/>
                  <p:cNvSpPr/>
                  <p:nvPr/>
                </p:nvSpPr>
                <p:spPr>
                  <a:xfrm rot="10800000">
                    <a:off x="3836961" y="3085444"/>
                    <a:ext cx="45719" cy="195918"/>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14" name="Isosceles Triangle 113"/>
                  <p:cNvSpPr/>
                  <p:nvPr/>
                </p:nvSpPr>
                <p:spPr>
                  <a:xfrm rot="9000000">
                    <a:off x="4276229" y="3024658"/>
                    <a:ext cx="45719" cy="195918"/>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15" name="Isosceles Triangle 114"/>
                  <p:cNvSpPr/>
                  <p:nvPr/>
                </p:nvSpPr>
                <p:spPr>
                  <a:xfrm rot="12600000">
                    <a:off x="3399981" y="3014744"/>
                    <a:ext cx="45719" cy="205071"/>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16" name="Isosceles Triangle 115"/>
                  <p:cNvSpPr/>
                  <p:nvPr/>
                </p:nvSpPr>
                <p:spPr>
                  <a:xfrm rot="11700000">
                    <a:off x="3623980" y="3068176"/>
                    <a:ext cx="45719" cy="205071"/>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17" name="Isosceles Triangle 116"/>
                  <p:cNvSpPr/>
                  <p:nvPr/>
                </p:nvSpPr>
                <p:spPr>
                  <a:xfrm rot="9900000">
                    <a:off x="4051354" y="3077174"/>
                    <a:ext cx="45719" cy="195918"/>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grpSp>
          </p:grpSp>
          <p:sp>
            <p:nvSpPr>
              <p:cNvPr id="46" name="Rectangle 45"/>
              <p:cNvSpPr/>
              <p:nvPr/>
            </p:nvSpPr>
            <p:spPr>
              <a:xfrm>
                <a:off x="2369333" y="1716535"/>
                <a:ext cx="860188" cy="122064"/>
              </a:xfrm>
              <a:prstGeom prst="rect">
                <a:avLst/>
              </a:prstGeom>
              <a:solidFill>
                <a:schemeClr val="tx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48" name="Straight Arrow Connector 47"/>
              <p:cNvCxnSpPr>
                <a:stCxn id="88" idx="3"/>
                <a:endCxn id="66" idx="7"/>
              </p:cNvCxnSpPr>
              <p:nvPr/>
            </p:nvCxnSpPr>
            <p:spPr>
              <a:xfrm flipH="1">
                <a:off x="2163128" y="1899379"/>
                <a:ext cx="590264"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rot="17183262">
                <a:off x="373577" y="3329982"/>
                <a:ext cx="410270" cy="298378"/>
                <a:chOff x="3192789" y="1005143"/>
                <a:chExt cx="785815" cy="571503"/>
              </a:xfrm>
            </p:grpSpPr>
            <p:sp>
              <p:nvSpPr>
                <p:cNvPr id="51" name="Isosceles Triangle 50"/>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52" name="Rectangle 51"/>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91" name="Straight Arrow Connector 90"/>
              <p:cNvCxnSpPr>
                <a:stCxn id="66" idx="1"/>
                <a:endCxn id="90" idx="5"/>
              </p:cNvCxnSpPr>
              <p:nvPr/>
            </p:nvCxnSpPr>
            <p:spPr>
              <a:xfrm flipH="1" flipV="1">
                <a:off x="1467870" y="1899379"/>
                <a:ext cx="603188"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2051990" y="3337336"/>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0" name="Oval 89"/>
              <p:cNvSpPr/>
              <p:nvPr/>
            </p:nvSpPr>
            <p:spPr>
              <a:xfrm>
                <a:off x="1356732" y="1788243"/>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00" name="Straight Arrow Connector 99"/>
              <p:cNvCxnSpPr>
                <a:stCxn id="49" idx="1"/>
                <a:endCxn id="88" idx="5"/>
              </p:cNvCxnSpPr>
              <p:nvPr/>
            </p:nvCxnSpPr>
            <p:spPr>
              <a:xfrm flipH="1" flipV="1">
                <a:off x="2845462" y="1899379"/>
                <a:ext cx="588393"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2734324" y="1788243"/>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9" name="Oval 48"/>
              <p:cNvSpPr/>
              <p:nvPr/>
            </p:nvSpPr>
            <p:spPr>
              <a:xfrm>
                <a:off x="3414787" y="3337336"/>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98" name="Group 97"/>
            <p:cNvGrpSpPr/>
            <p:nvPr/>
          </p:nvGrpSpPr>
          <p:grpSpPr>
            <a:xfrm>
              <a:off x="5087627" y="2509270"/>
              <a:ext cx="3467471" cy="1967771"/>
              <a:chOff x="4559063" y="1716535"/>
              <a:chExt cx="3467471" cy="1967771"/>
            </a:xfrm>
          </p:grpSpPr>
          <p:sp>
            <p:nvSpPr>
              <p:cNvPr id="128" name="Rectangle 127"/>
              <p:cNvSpPr/>
              <p:nvPr/>
            </p:nvSpPr>
            <p:spPr>
              <a:xfrm>
                <a:off x="5816539" y="3393751"/>
                <a:ext cx="860188"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08" name="Oval 107"/>
              <p:cNvSpPr/>
              <p:nvPr/>
            </p:nvSpPr>
            <p:spPr>
              <a:xfrm>
                <a:off x="5923596" y="3270856"/>
                <a:ext cx="640080" cy="267238"/>
              </a:xfrm>
              <a:prstGeom prst="ellipse">
                <a:avLst/>
              </a:prstGeom>
              <a:solidFill>
                <a:schemeClr val="accent1">
                  <a:alpha val="20000"/>
                </a:schemeClr>
              </a:solidFill>
              <a:ln w="25400" cap="rnd">
                <a:solidFill>
                  <a:schemeClr val="accent1">
                    <a:lumMod val="75000"/>
                  </a:schemeClr>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27" name="Straight Arrow Connector 126"/>
              <p:cNvCxnSpPr>
                <a:stCxn id="148" idx="3"/>
                <a:endCxn id="144" idx="3"/>
              </p:cNvCxnSpPr>
              <p:nvPr/>
            </p:nvCxnSpPr>
            <p:spPr>
              <a:xfrm flipH="1">
                <a:off x="4858374" y="1899379"/>
                <a:ext cx="646966" cy="1439994"/>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a:xfrm>
                <a:off x="5121281" y="1716535"/>
                <a:ext cx="860188" cy="122064"/>
              </a:xfrm>
              <a:prstGeom prst="rect">
                <a:avLst/>
              </a:prstGeom>
              <a:solidFill>
                <a:schemeClr val="tx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grpSp>
            <p:nvGrpSpPr>
              <p:cNvPr id="130" name="Group 129"/>
              <p:cNvGrpSpPr/>
              <p:nvPr/>
            </p:nvGrpSpPr>
            <p:grpSpPr>
              <a:xfrm>
                <a:off x="7190250" y="3178153"/>
                <a:ext cx="836284" cy="347848"/>
                <a:chOff x="928829" y="3805560"/>
                <a:chExt cx="836284" cy="347848"/>
              </a:xfrm>
            </p:grpSpPr>
            <p:sp>
              <p:nvSpPr>
                <p:cNvPr id="134" name="Rectangle 133"/>
                <p:cNvSpPr/>
                <p:nvPr/>
              </p:nvSpPr>
              <p:spPr>
                <a:xfrm>
                  <a:off x="1030327" y="4061652"/>
                  <a:ext cx="640080" cy="91756"/>
                </a:xfrm>
                <a:prstGeom prst="rect">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GB">
                    <a:effectLst>
                      <a:reflection blurRad="6350" stA="60000" endA="900" endPos="58000" dir="5400000" sy="-100000" algn="bl" rotWithShape="0"/>
                    </a:effectLst>
                  </a:endParaRPr>
                </a:p>
              </p:txBody>
            </p:sp>
            <p:grpSp>
              <p:nvGrpSpPr>
                <p:cNvPr id="135" name="Group 134"/>
                <p:cNvGrpSpPr/>
                <p:nvPr/>
              </p:nvGrpSpPr>
              <p:grpSpPr>
                <a:xfrm rot="10800000">
                  <a:off x="928829" y="3805560"/>
                  <a:ext cx="836284" cy="183921"/>
                  <a:chOff x="3399981" y="3014744"/>
                  <a:chExt cx="921967" cy="266618"/>
                </a:xfrm>
              </p:grpSpPr>
              <p:sp>
                <p:nvSpPr>
                  <p:cNvPr id="136" name="Isosceles Triangle 135"/>
                  <p:cNvSpPr/>
                  <p:nvPr/>
                </p:nvSpPr>
                <p:spPr>
                  <a:xfrm rot="10800000">
                    <a:off x="3836961" y="3085444"/>
                    <a:ext cx="45719" cy="195918"/>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37" name="Isosceles Triangle 136"/>
                  <p:cNvSpPr/>
                  <p:nvPr/>
                </p:nvSpPr>
                <p:spPr>
                  <a:xfrm rot="9000000">
                    <a:off x="4276229" y="3024658"/>
                    <a:ext cx="45719" cy="195918"/>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38" name="Isosceles Triangle 137"/>
                  <p:cNvSpPr/>
                  <p:nvPr/>
                </p:nvSpPr>
                <p:spPr>
                  <a:xfrm rot="12600000">
                    <a:off x="3399981" y="3014744"/>
                    <a:ext cx="45719" cy="205071"/>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39" name="Isosceles Triangle 138"/>
                  <p:cNvSpPr/>
                  <p:nvPr/>
                </p:nvSpPr>
                <p:spPr>
                  <a:xfrm rot="11700000">
                    <a:off x="3623980" y="3068176"/>
                    <a:ext cx="45719" cy="205071"/>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sp>
                <p:nvSpPr>
                  <p:cNvPr id="140" name="Isosceles Triangle 139"/>
                  <p:cNvSpPr/>
                  <p:nvPr/>
                </p:nvSpPr>
                <p:spPr>
                  <a:xfrm rot="9900000">
                    <a:off x="4051354" y="3077174"/>
                    <a:ext cx="45719" cy="195918"/>
                  </a:xfrm>
                  <a:prstGeom prst="triangle">
                    <a:avLst/>
                  </a:prstGeom>
                  <a:solidFill>
                    <a:schemeClr val="accent1">
                      <a:alpha val="60000"/>
                    </a:schemeClr>
                  </a:solidFill>
                  <a:ln w="3175">
                    <a:solidFill>
                      <a:srgbClr val="000000">
                        <a:alpha val="0"/>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US" dirty="0">
                      <a:effectLst>
                        <a:reflection blurRad="6350" stA="60000" endA="900" endPos="58000" dir="5400000" sy="-100000" algn="bl" rotWithShape="0"/>
                      </a:effectLst>
                    </a:endParaRPr>
                  </a:p>
                </p:txBody>
              </p:sp>
            </p:grpSp>
          </p:grpSp>
          <p:sp>
            <p:nvSpPr>
              <p:cNvPr id="141" name="Rectangle 140"/>
              <p:cNvSpPr/>
              <p:nvPr/>
            </p:nvSpPr>
            <p:spPr>
              <a:xfrm>
                <a:off x="6498873" y="1716535"/>
                <a:ext cx="860188" cy="122064"/>
              </a:xfrm>
              <a:prstGeom prst="rect">
                <a:avLst/>
              </a:prstGeom>
              <a:solidFill>
                <a:schemeClr val="tx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142" name="Straight Arrow Connector 141"/>
              <p:cNvCxnSpPr>
                <a:stCxn id="126" idx="0"/>
                <a:endCxn id="150" idx="3"/>
              </p:cNvCxnSpPr>
              <p:nvPr/>
            </p:nvCxnSpPr>
            <p:spPr>
              <a:xfrm flipV="1">
                <a:off x="6465402" y="1899379"/>
                <a:ext cx="417530" cy="1439994"/>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rot="17183262">
                <a:off x="4503117" y="3329982"/>
                <a:ext cx="410270" cy="298378"/>
                <a:chOff x="3192789" y="1005143"/>
                <a:chExt cx="785815" cy="571503"/>
              </a:xfrm>
            </p:grpSpPr>
            <p:sp>
              <p:nvSpPr>
                <p:cNvPr id="144" name="Isosceles Triangle 14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45" name="Rectangle 14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cxnSp>
            <p:nvCxnSpPr>
              <p:cNvPr id="146" name="Straight Arrow Connector 145"/>
              <p:cNvCxnSpPr>
                <a:stCxn id="147" idx="1"/>
                <a:endCxn id="148" idx="5"/>
              </p:cNvCxnSpPr>
              <p:nvPr/>
            </p:nvCxnSpPr>
            <p:spPr>
              <a:xfrm flipH="1" flipV="1">
                <a:off x="5597410" y="1899379"/>
                <a:ext cx="603188"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6181530" y="3337336"/>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48" name="Oval 147"/>
              <p:cNvSpPr/>
              <p:nvPr/>
            </p:nvSpPr>
            <p:spPr>
              <a:xfrm>
                <a:off x="5486272" y="1788243"/>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49" name="Straight Arrow Connector 148"/>
              <p:cNvCxnSpPr>
                <a:stCxn id="150" idx="5"/>
                <a:endCxn id="151" idx="1"/>
              </p:cNvCxnSpPr>
              <p:nvPr/>
            </p:nvCxnSpPr>
            <p:spPr>
              <a:xfrm>
                <a:off x="6975002" y="1899379"/>
                <a:ext cx="588393"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6863864" y="1788243"/>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1" name="Oval 150"/>
              <p:cNvSpPr/>
              <p:nvPr/>
            </p:nvSpPr>
            <p:spPr>
              <a:xfrm>
                <a:off x="7544327" y="3337336"/>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26" name="Oval 125"/>
              <p:cNvSpPr/>
              <p:nvPr/>
            </p:nvSpPr>
            <p:spPr>
              <a:xfrm>
                <a:off x="6400299" y="3339373"/>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grpSp>
        <p:nvGrpSpPr>
          <p:cNvPr id="10245" name="Group 10244"/>
          <p:cNvGrpSpPr/>
          <p:nvPr/>
        </p:nvGrpSpPr>
        <p:grpSpPr>
          <a:xfrm>
            <a:off x="611559" y="4770068"/>
            <a:ext cx="7976128" cy="475035"/>
            <a:chOff x="611559" y="4754165"/>
            <a:chExt cx="7976128" cy="475035"/>
          </a:xfrm>
        </p:grpSpPr>
        <p:sp>
          <p:nvSpPr>
            <p:cNvPr id="161" name="Vertex merging"/>
            <p:cNvSpPr txBox="1"/>
            <p:nvPr/>
          </p:nvSpPr>
          <p:spPr>
            <a:xfrm>
              <a:off x="4932947" y="4767535"/>
              <a:ext cx="3654740" cy="461665"/>
            </a:xfrm>
            <a:prstGeom prst="rect">
              <a:avLst/>
            </a:prstGeom>
            <a:solidFill>
              <a:schemeClr val="tx1">
                <a:alpha val="20000"/>
              </a:schemeClr>
            </a:solidFill>
          </p:spPr>
          <p:txBody>
            <a:bodyPr wrap="square" rtlCol="0">
              <a:spAutoFit/>
            </a:bodyPr>
            <a:lstStyle/>
            <a:p>
              <a:pPr algn="ctr"/>
              <a:r>
                <a:rPr lang="en-US" sz="2400" b="1" dirty="0" smtClean="0">
                  <a:solidFill>
                    <a:schemeClr val="accent1"/>
                  </a:solidFill>
                  <a:effectLst>
                    <a:outerShdw blurRad="50800" dist="38100" dir="2700000" algn="tl" rotWithShape="0">
                      <a:prstClr val="black"/>
                    </a:outerShdw>
                  </a:effectLst>
                  <a:latin typeface="+mn-lt"/>
                </a:rPr>
                <a:t>PM</a:t>
              </a:r>
              <a:r>
                <a:rPr lang="en-US" sz="2400" dirty="0" smtClean="0">
                  <a:solidFill>
                    <a:schemeClr val="accent1"/>
                  </a:solidFill>
                  <a:effectLst>
                    <a:outerShdw blurRad="50800" dist="38100" dir="2700000" algn="tl" rotWithShape="0">
                      <a:prstClr val="black"/>
                    </a:outerShdw>
                  </a:effectLst>
                  <a:latin typeface="+mn-lt"/>
                </a:rPr>
                <a:t>: Vertex merging</a:t>
              </a:r>
              <a:endParaRPr lang="en-US" sz="2400" dirty="0">
                <a:solidFill>
                  <a:schemeClr val="accent1"/>
                </a:solidFill>
                <a:effectLst>
                  <a:outerShdw blurRad="50800" dist="38100" dir="2700000" algn="tl" rotWithShape="0">
                    <a:prstClr val="black"/>
                  </a:outerShdw>
                </a:effectLst>
                <a:latin typeface="+mn-lt"/>
              </a:endParaRPr>
            </a:p>
          </p:txBody>
        </p:sp>
        <p:sp>
          <p:nvSpPr>
            <p:cNvPr id="162" name="TextBox 161"/>
            <p:cNvSpPr txBox="1"/>
            <p:nvPr/>
          </p:nvSpPr>
          <p:spPr>
            <a:xfrm>
              <a:off x="611559" y="4754165"/>
              <a:ext cx="3751893" cy="461665"/>
            </a:xfrm>
            <a:prstGeom prst="rect">
              <a:avLst/>
            </a:prstGeom>
            <a:solidFill>
              <a:schemeClr val="tx1">
                <a:alpha val="20000"/>
              </a:schemeClr>
            </a:solidFill>
          </p:spPr>
          <p:txBody>
            <a:bodyPr wrap="square" rtlCol="0">
              <a:spAutoFit/>
            </a:bodyPr>
            <a:lstStyle/>
            <a:p>
              <a:pPr algn="ctr"/>
              <a:r>
                <a:rPr lang="en-US" sz="2400" b="1" dirty="0" smtClean="0">
                  <a:effectLst>
                    <a:outerShdw blurRad="50800" dist="38100" dir="2700000" algn="tl" rotWithShape="0">
                      <a:prstClr val="black"/>
                    </a:outerShdw>
                  </a:effectLst>
                  <a:latin typeface="+mn-lt"/>
                </a:rPr>
                <a:t>BPT</a:t>
              </a:r>
              <a:r>
                <a:rPr lang="en-US" sz="2400" dirty="0" smtClean="0">
                  <a:effectLst>
                    <a:outerShdw blurRad="50800" dist="38100" dir="2700000" algn="tl" rotWithShape="0">
                      <a:prstClr val="black"/>
                    </a:outerShdw>
                  </a:effectLst>
                  <a:latin typeface="+mn-lt"/>
                </a:rPr>
                <a:t>: Unidirectional sampling</a:t>
              </a:r>
              <a:endParaRPr lang="en-US" sz="2400" dirty="0">
                <a:effectLst>
                  <a:outerShdw blurRad="50800" dist="38100" dir="2700000" algn="tl" rotWithShape="0">
                    <a:prstClr val="black"/>
                  </a:outerShdw>
                </a:effectLst>
                <a:latin typeface="+mn-lt"/>
              </a:endParaRPr>
            </a:p>
          </p:txBody>
        </p:sp>
      </p:grpSp>
      <p:grpSp>
        <p:nvGrpSpPr>
          <p:cNvPr id="97" name="Group 96"/>
          <p:cNvGrpSpPr/>
          <p:nvPr/>
        </p:nvGrpSpPr>
        <p:grpSpPr>
          <a:xfrm>
            <a:off x="6484366" y="1470381"/>
            <a:ext cx="1443602" cy="1681334"/>
            <a:chOff x="5955802" y="1788243"/>
            <a:chExt cx="1443602" cy="1681334"/>
          </a:xfrm>
        </p:grpSpPr>
        <p:cxnSp>
          <p:nvCxnSpPr>
            <p:cNvPr id="152" name="Straight Arrow Connector 151"/>
            <p:cNvCxnSpPr>
              <a:stCxn id="156" idx="0"/>
              <a:endCxn id="154" idx="3"/>
            </p:cNvCxnSpPr>
            <p:nvPr/>
          </p:nvCxnSpPr>
          <p:spPr>
            <a:xfrm flipV="1">
              <a:off x="6020905" y="1899379"/>
              <a:ext cx="586387" cy="1439994"/>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54" idx="5"/>
              <a:endCxn id="155" idx="1"/>
            </p:cNvCxnSpPr>
            <p:nvPr/>
          </p:nvCxnSpPr>
          <p:spPr>
            <a:xfrm>
              <a:off x="6699362" y="1899379"/>
              <a:ext cx="588904" cy="145702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54" name="Oval 153"/>
            <p:cNvSpPr/>
            <p:nvPr/>
          </p:nvSpPr>
          <p:spPr>
            <a:xfrm>
              <a:off x="6588224" y="1788243"/>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5" name="Oval 154"/>
            <p:cNvSpPr/>
            <p:nvPr/>
          </p:nvSpPr>
          <p:spPr>
            <a:xfrm>
              <a:off x="7269198" y="3337336"/>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56" name="Oval 155"/>
            <p:cNvSpPr/>
            <p:nvPr/>
          </p:nvSpPr>
          <p:spPr>
            <a:xfrm>
              <a:off x="5955802" y="3339373"/>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0255" name="Group 10254"/>
          <p:cNvGrpSpPr/>
          <p:nvPr/>
        </p:nvGrpSpPr>
        <p:grpSpPr>
          <a:xfrm>
            <a:off x="3866659" y="1353308"/>
            <a:ext cx="1410683" cy="707540"/>
            <a:chOff x="216180" y="1139653"/>
            <a:chExt cx="1410683" cy="707540"/>
          </a:xfrm>
        </p:grpSpPr>
        <p:sp>
          <p:nvSpPr>
            <p:cNvPr id="176" name="TextBox 175"/>
            <p:cNvSpPr txBox="1"/>
            <p:nvPr/>
          </p:nvSpPr>
          <p:spPr>
            <a:xfrm>
              <a:off x="513738" y="1139653"/>
              <a:ext cx="931986" cy="276999"/>
            </a:xfrm>
            <a:prstGeom prst="rect">
              <a:avLst/>
            </a:prstGeom>
            <a:noFill/>
          </p:spPr>
          <p:txBody>
            <a:bodyPr wrap="none" rtlCol="0">
              <a:spAutoFit/>
            </a:bodyPr>
            <a:lstStyle/>
            <a:p>
              <a:r>
                <a:rPr lang="en-US" sz="1200" dirty="0" smtClean="0">
                  <a:latin typeface="+mn-lt"/>
                </a:rPr>
                <a:t>Diffuse light</a:t>
              </a:r>
              <a:endParaRPr lang="en-US" sz="1200" dirty="0">
                <a:latin typeface="+mn-lt"/>
              </a:endParaRPr>
            </a:p>
          </p:txBody>
        </p:sp>
        <p:sp>
          <p:nvSpPr>
            <p:cNvPr id="181" name="Rectangle 180"/>
            <p:cNvSpPr/>
            <p:nvPr/>
          </p:nvSpPr>
          <p:spPr>
            <a:xfrm>
              <a:off x="216726" y="1232274"/>
              <a:ext cx="306268" cy="91756"/>
            </a:xfrm>
            <a:prstGeom prst="rect">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en-GB">
                <a:effectLst>
                  <a:reflection blurRad="6350" stA="60000" endA="900" endPos="58000" dir="5400000" sy="-100000" algn="bl" rotWithShape="0"/>
                </a:effectLst>
              </a:endParaRPr>
            </a:p>
          </p:txBody>
        </p:sp>
        <p:sp>
          <p:nvSpPr>
            <p:cNvPr id="178" name="Rectangle 177"/>
            <p:cNvSpPr/>
            <p:nvPr/>
          </p:nvSpPr>
          <p:spPr>
            <a:xfrm>
              <a:off x="216180" y="1647661"/>
              <a:ext cx="306814" cy="122064"/>
            </a:xfrm>
            <a:prstGeom prst="rect">
              <a:avLst/>
            </a:prstGeom>
            <a:solidFill>
              <a:schemeClr val="tx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82" name="TextBox 181"/>
            <p:cNvSpPr txBox="1"/>
            <p:nvPr/>
          </p:nvSpPr>
          <p:spPr>
            <a:xfrm>
              <a:off x="513738" y="1354924"/>
              <a:ext cx="1113125" cy="276999"/>
            </a:xfrm>
            <a:prstGeom prst="rect">
              <a:avLst/>
            </a:prstGeom>
            <a:noFill/>
          </p:spPr>
          <p:txBody>
            <a:bodyPr wrap="none" rtlCol="0">
              <a:spAutoFit/>
            </a:bodyPr>
            <a:lstStyle/>
            <a:p>
              <a:r>
                <a:rPr lang="en-US" sz="1200" dirty="0" smtClean="0">
                  <a:latin typeface="+mn-lt"/>
                </a:rPr>
                <a:t>Diffuse surface</a:t>
              </a:r>
              <a:endParaRPr lang="en-US" sz="1200" dirty="0">
                <a:latin typeface="+mn-lt"/>
              </a:endParaRPr>
            </a:p>
          </p:txBody>
        </p:sp>
        <p:sp>
          <p:nvSpPr>
            <p:cNvPr id="180" name="Rectangle 179"/>
            <p:cNvSpPr/>
            <p:nvPr/>
          </p:nvSpPr>
          <p:spPr>
            <a:xfrm>
              <a:off x="216180" y="1432391"/>
              <a:ext cx="306814"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83" name="TextBox 182"/>
            <p:cNvSpPr txBox="1"/>
            <p:nvPr/>
          </p:nvSpPr>
          <p:spPr>
            <a:xfrm>
              <a:off x="513738" y="1570194"/>
              <a:ext cx="1078437" cy="276999"/>
            </a:xfrm>
            <a:prstGeom prst="rect">
              <a:avLst/>
            </a:prstGeom>
            <a:noFill/>
          </p:spPr>
          <p:txBody>
            <a:bodyPr wrap="none" rtlCol="0">
              <a:spAutoFit/>
            </a:bodyPr>
            <a:lstStyle/>
            <a:p>
              <a:r>
                <a:rPr lang="en-US" sz="1200" dirty="0" smtClean="0">
                  <a:latin typeface="+mn-lt"/>
                </a:rPr>
                <a:t>Mirror surface</a:t>
              </a:r>
              <a:endParaRPr lang="en-US" sz="1200" dirty="0">
                <a:latin typeface="+mn-lt"/>
              </a:endParaRPr>
            </a:p>
          </p:txBody>
        </p:sp>
      </p:grpSp>
      <p:grpSp>
        <p:nvGrpSpPr>
          <p:cNvPr id="10257" name="Group 10256"/>
          <p:cNvGrpSpPr/>
          <p:nvPr/>
        </p:nvGrpSpPr>
        <p:grpSpPr>
          <a:xfrm>
            <a:off x="1197496" y="6191343"/>
            <a:ext cx="7911259" cy="282507"/>
            <a:chOff x="1197496" y="6458610"/>
            <a:chExt cx="7911259" cy="282507"/>
          </a:xfrm>
        </p:grpSpPr>
        <p:sp>
          <p:nvSpPr>
            <p:cNvPr id="191" name="TextBox 190"/>
            <p:cNvSpPr txBox="1"/>
            <p:nvPr/>
          </p:nvSpPr>
          <p:spPr>
            <a:xfrm>
              <a:off x="4143380" y="6458610"/>
              <a:ext cx="2438651" cy="282507"/>
            </a:xfrm>
            <a:prstGeom prst="rect">
              <a:avLst/>
            </a:prstGeom>
            <a:solidFill>
              <a:schemeClr val="bg1">
                <a:alpha val="80000"/>
              </a:schemeClr>
            </a:solidFill>
          </p:spPr>
          <p:txBody>
            <a:bodyPr wrap="square" rtlCol="0" anchor="ctr">
              <a:spAutoFit/>
            </a:bodyPr>
            <a:lstStyle/>
            <a:p>
              <a:pPr algn="ctr"/>
              <a:r>
                <a:rPr lang="en-US" sz="1600" dirty="0" smtClean="0">
                  <a:effectLst>
                    <a:outerShdw blurRad="50800" dist="38100" dir="2700000" algn="tl" rotWithShape="0">
                      <a:prstClr val="black"/>
                    </a:outerShdw>
                  </a:effectLst>
                  <a:latin typeface="+mn-lt"/>
                </a:rPr>
                <a:t>10k paths/pixel</a:t>
              </a:r>
              <a:endParaRPr lang="en-US" sz="1600" dirty="0">
                <a:effectLst>
                  <a:outerShdw blurRad="50800" dist="38100" dir="2700000" algn="tl" rotWithShape="0">
                    <a:prstClr val="black"/>
                  </a:outerShdw>
                </a:effectLst>
                <a:latin typeface="+mn-lt"/>
              </a:endParaRPr>
            </a:p>
          </p:txBody>
        </p:sp>
        <p:sp>
          <p:nvSpPr>
            <p:cNvPr id="193" name="TextBox 192"/>
            <p:cNvSpPr txBox="1"/>
            <p:nvPr/>
          </p:nvSpPr>
          <p:spPr>
            <a:xfrm>
              <a:off x="6670104" y="6458610"/>
              <a:ext cx="2438651" cy="282507"/>
            </a:xfrm>
            <a:prstGeom prst="rect">
              <a:avLst/>
            </a:prstGeom>
            <a:solidFill>
              <a:schemeClr val="bg1">
                <a:alpha val="80000"/>
              </a:schemeClr>
            </a:solidFill>
          </p:spPr>
          <p:txBody>
            <a:bodyPr wrap="square" rtlCol="0" anchor="ctr">
              <a:spAutoFit/>
            </a:bodyPr>
            <a:lstStyle/>
            <a:p>
              <a:pPr algn="ctr"/>
              <a:r>
                <a:rPr lang="en-US" sz="1600" dirty="0" smtClean="0">
                  <a:solidFill>
                    <a:srgbClr val="FFC000"/>
                  </a:solidFill>
                  <a:effectLst>
                    <a:outerShdw blurRad="50800" dist="38100" dir="2700000" algn="tl" rotWithShape="0">
                      <a:prstClr val="black"/>
                    </a:outerShdw>
                  </a:effectLst>
                  <a:latin typeface="+mn-lt"/>
                </a:rPr>
                <a:t>1.2 billion paths/pixel</a:t>
              </a:r>
              <a:endParaRPr lang="en-US" sz="1600" dirty="0">
                <a:solidFill>
                  <a:srgbClr val="FFC000"/>
                </a:solidFill>
                <a:effectLst>
                  <a:outerShdw blurRad="50800" dist="38100" dir="2700000" algn="tl" rotWithShape="0">
                    <a:prstClr val="black"/>
                  </a:outerShdw>
                </a:effectLst>
                <a:latin typeface="+mn-lt"/>
              </a:endParaRPr>
            </a:p>
          </p:txBody>
        </p:sp>
        <p:sp>
          <p:nvSpPr>
            <p:cNvPr id="196" name="TextBox 195"/>
            <p:cNvSpPr txBox="1"/>
            <p:nvPr/>
          </p:nvSpPr>
          <p:spPr>
            <a:xfrm>
              <a:off x="1197496" y="6458610"/>
              <a:ext cx="2438651" cy="282507"/>
            </a:xfrm>
            <a:prstGeom prst="rect">
              <a:avLst/>
            </a:prstGeom>
            <a:solidFill>
              <a:schemeClr val="bg1">
                <a:alpha val="80000"/>
              </a:schemeClr>
            </a:solidFill>
          </p:spPr>
          <p:txBody>
            <a:bodyPr wrap="square" rtlCol="0" anchor="ctr">
              <a:spAutoFit/>
            </a:bodyPr>
            <a:lstStyle/>
            <a:p>
              <a:pPr algn="ctr"/>
              <a:r>
                <a:rPr lang="en-US" sz="1600" dirty="0" smtClean="0">
                  <a:effectLst>
                    <a:outerShdw blurRad="50800" dist="38100" dir="2700000" algn="tl" rotWithShape="0">
                      <a:prstClr val="black"/>
                    </a:outerShdw>
                  </a:effectLst>
                  <a:latin typeface="+mn-lt"/>
                </a:rPr>
                <a:t>10k paths/pixel</a:t>
              </a:r>
              <a:endParaRPr lang="en-US" sz="1600" dirty="0">
                <a:effectLst>
                  <a:outerShdw blurRad="50800" dist="38100" dir="2700000" algn="tl" rotWithShape="0">
                    <a:prstClr val="black"/>
                  </a:outerShdw>
                </a:effectLst>
                <a:latin typeface="+mn-lt"/>
              </a:endParaRPr>
            </a:p>
          </p:txBody>
        </p:sp>
      </p:grpSp>
      <p:grpSp>
        <p:nvGrpSpPr>
          <p:cNvPr id="8" name="Group 7"/>
          <p:cNvGrpSpPr/>
          <p:nvPr/>
        </p:nvGrpSpPr>
        <p:grpSpPr>
          <a:xfrm>
            <a:off x="611559" y="4258702"/>
            <a:ext cx="7976127" cy="1778490"/>
            <a:chOff x="611559" y="4258702"/>
            <a:chExt cx="7976127" cy="1778490"/>
          </a:xfrm>
        </p:grpSpPr>
        <p:sp>
          <p:nvSpPr>
            <p:cNvPr id="169" name="Rectangle 168"/>
            <p:cNvSpPr/>
            <p:nvPr/>
          </p:nvSpPr>
          <p:spPr>
            <a:xfrm>
              <a:off x="611559" y="5389120"/>
              <a:ext cx="7976127" cy="648072"/>
            </a:xfrm>
            <a:prstGeom prst="rect">
              <a:avLst/>
            </a:prstGeom>
            <a:solidFill>
              <a:srgbClr val="C00000">
                <a:alpha val="39000"/>
              </a:srgb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smtClean="0"/>
                <a:t>Roughly equal path sampling probabilities</a:t>
              </a:r>
              <a:endParaRPr lang="en-US" sz="2400" b="1" dirty="0"/>
            </a:p>
          </p:txBody>
        </p:sp>
        <p:grpSp>
          <p:nvGrpSpPr>
            <p:cNvPr id="6" name="Group 5"/>
            <p:cNvGrpSpPr/>
            <p:nvPr/>
          </p:nvGrpSpPr>
          <p:grpSpPr>
            <a:xfrm>
              <a:off x="6451797" y="4258702"/>
              <a:ext cx="2013726" cy="486322"/>
              <a:chOff x="6451797" y="4310083"/>
              <a:chExt cx="2013726" cy="486322"/>
            </a:xfrm>
          </p:grpSpPr>
          <p:grpSp>
            <p:nvGrpSpPr>
              <p:cNvPr id="5" name="Group 4"/>
              <p:cNvGrpSpPr/>
              <p:nvPr/>
            </p:nvGrpSpPr>
            <p:grpSpPr>
              <a:xfrm>
                <a:off x="6451797" y="4310083"/>
                <a:ext cx="640080" cy="486322"/>
                <a:chOff x="4383131" y="3063055"/>
                <a:chExt cx="640080" cy="486322"/>
              </a:xfrm>
            </p:grpSpPr>
            <p:sp>
              <p:nvSpPr>
                <p:cNvPr id="83" name="Right Brace 82"/>
                <p:cNvSpPr/>
                <p:nvPr/>
              </p:nvSpPr>
              <p:spPr>
                <a:xfrm rot="5400000">
                  <a:off x="4623568" y="2822618"/>
                  <a:ext cx="159205" cy="640080"/>
                </a:xfrm>
                <a:prstGeom prst="rightBrace">
                  <a:avLst>
                    <a:gd name="adj1" fmla="val 17781"/>
                    <a:gd name="adj2" fmla="val 50000"/>
                  </a:avLst>
                </a:prstGeom>
                <a:ln w="15875">
                  <a:solidFill>
                    <a:schemeClr val="tx1"/>
                  </a:solid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effectLst>
                      <a:outerShdw blurRad="25400" dist="38100" dir="2700000" algn="tl" rotWithShape="0">
                        <a:prstClr val="black"/>
                      </a:outerShdw>
                    </a:effectLst>
                  </a:endParaRPr>
                </a:p>
              </p:txBody>
            </p:sp>
            <mc:AlternateContent xmlns:mc="http://schemas.openxmlformats.org/markup-compatibility/2006" xmlns:a14="http://schemas.microsoft.com/office/drawing/2010/main">
              <mc:Choice Requires="a14">
                <p:sp>
                  <p:nvSpPr>
                    <p:cNvPr id="3" name="TextBox 2"/>
                    <p:cNvSpPr txBox="1"/>
                    <p:nvPr/>
                  </p:nvSpPr>
                  <p:spPr>
                    <a:xfrm>
                      <a:off x="4528016" y="3180045"/>
                      <a:ext cx="396904" cy="369332"/>
                    </a:xfrm>
                    <a:prstGeom prst="rect">
                      <a:avLst/>
                    </a:prstGeom>
                    <a:ln w="15875">
                      <a:no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bg-BG"/>
                      </a:defPPr>
                      <a:lvl1pPr algn="ctr">
                        <a:defRPr>
                          <a:effectLst>
                            <a:outerShdw blurRad="25400" dist="38100" dir="2700000" algn="tl" rotWithShape="0">
                              <a:prstClr val="black"/>
                            </a:outerShdw>
                          </a:effectLst>
                          <a:latin typeface="+mn-lt"/>
                          <a:cs typeface="+mn-cs"/>
                        </a:defRPr>
                      </a:lvl1pPr>
                      <a:lvl2pPr>
                        <a:defRPr>
                          <a:latin typeface="+mn-lt"/>
                          <a:cs typeface="+mn-cs"/>
                        </a:defRPr>
                      </a:lvl2pPr>
                      <a:lvl3pPr>
                        <a:defRPr>
                          <a:latin typeface="+mn-lt"/>
                          <a:cs typeface="+mn-cs"/>
                        </a:defRPr>
                      </a:lvl3pPr>
                      <a:lvl4pPr>
                        <a:defRPr>
                          <a:latin typeface="+mn-lt"/>
                          <a:cs typeface="+mn-cs"/>
                        </a:defRPr>
                      </a:lvl4pPr>
                      <a:lvl5pPr>
                        <a:defRPr>
                          <a:latin typeface="+mn-lt"/>
                          <a:cs typeface="+mn-cs"/>
                        </a:defRPr>
                      </a:lvl5pPr>
                      <a:lvl6pPr>
                        <a:defRPr>
                          <a:latin typeface="+mn-lt"/>
                          <a:cs typeface="+mn-cs"/>
                        </a:defRPr>
                      </a:lvl6pPr>
                      <a:lvl7pPr>
                        <a:defRPr>
                          <a:latin typeface="+mn-lt"/>
                          <a:cs typeface="+mn-cs"/>
                        </a:defRPr>
                      </a:lvl7pPr>
                      <a:lvl8pPr>
                        <a:defRPr>
                          <a:latin typeface="+mn-lt"/>
                          <a:cs typeface="+mn-cs"/>
                        </a:defRPr>
                      </a:lvl8pPr>
                      <a:lvl9pPr>
                        <a:defRPr>
                          <a:latin typeface="+mn-lt"/>
                          <a:cs typeface="+mn-cs"/>
                        </a:defRPr>
                      </a:lvl9pPr>
                    </a:lstStyle>
                    <a:p>
                      <a:pPr/>
                      <a14:m>
                        <m:oMathPara xmlns:m="http://schemas.openxmlformats.org/officeDocument/2006/math">
                          <m:oMathParaPr>
                            <m:jc m:val="centerGroup"/>
                          </m:oMathParaPr>
                          <m:oMath xmlns:m="http://schemas.openxmlformats.org/officeDocument/2006/math">
                            <m:r>
                              <a:rPr lang="en-US">
                                <a:latin typeface="Cambria Math"/>
                              </a:rPr>
                              <m:t>𝐴</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528016" y="3180045"/>
                      <a:ext cx="396904" cy="369332"/>
                    </a:xfrm>
                    <a:prstGeom prst="rect">
                      <a:avLst/>
                    </a:prstGeom>
                    <a:blipFill rotWithShape="1">
                      <a:blip r:embed="rId6"/>
                      <a:stretch>
                        <a:fillRect/>
                      </a:stretch>
                    </a:blipFill>
                    <a:ln w="15875">
                      <a:noFill/>
                      <a:tailEnd type="none" w="lg" len="lg"/>
                    </a:ln>
                    <a:effectLst>
                      <a:outerShdw blurRad="25400" dir="2700000" algn="tl" rotWithShape="0">
                        <a:prstClr val="black"/>
                      </a:outerShdw>
                    </a:effectLst>
                  </p:spPr>
                  <p:txBody>
                    <a:bodyPr/>
                    <a:lstStyle/>
                    <a:p>
                      <a:r>
                        <a:rPr lang="en-US">
                          <a:noFill/>
                        </a:rPr>
                        <a:t> </a:t>
                      </a:r>
                    </a:p>
                  </p:txBody>
                </p:sp>
              </mc:Fallback>
            </mc:AlternateContent>
          </p:grpSp>
          <p:grpSp>
            <p:nvGrpSpPr>
              <p:cNvPr id="89" name="Group 88"/>
              <p:cNvGrpSpPr/>
              <p:nvPr/>
            </p:nvGrpSpPr>
            <p:grpSpPr>
              <a:xfrm>
                <a:off x="7825443" y="4310084"/>
                <a:ext cx="640080" cy="486321"/>
                <a:chOff x="4399571" y="3063056"/>
                <a:chExt cx="640080" cy="486321"/>
              </a:xfrm>
            </p:grpSpPr>
            <p:sp>
              <p:nvSpPr>
                <p:cNvPr id="93" name="Right Brace 92"/>
                <p:cNvSpPr/>
                <p:nvPr/>
              </p:nvSpPr>
              <p:spPr>
                <a:xfrm rot="5400000">
                  <a:off x="4640008" y="2822619"/>
                  <a:ext cx="159205" cy="640080"/>
                </a:xfrm>
                <a:prstGeom prst="rightBrace">
                  <a:avLst>
                    <a:gd name="adj1" fmla="val 17781"/>
                    <a:gd name="adj2" fmla="val 50000"/>
                  </a:avLst>
                </a:prstGeom>
                <a:ln w="15875">
                  <a:solidFill>
                    <a:schemeClr val="tx1"/>
                  </a:solid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effectLst>
                      <a:outerShdw blurRad="25400" dist="38100" dir="2700000" algn="tl" rotWithShape="0">
                        <a:prstClr val="black"/>
                      </a:outerShdw>
                    </a:effectLst>
                  </a:endParaRPr>
                </a:p>
              </p:txBody>
            </p:sp>
            <mc:AlternateContent xmlns:mc="http://schemas.openxmlformats.org/markup-compatibility/2006" xmlns:a14="http://schemas.microsoft.com/office/drawing/2010/main">
              <mc:Choice Requires="a14">
                <p:sp>
                  <p:nvSpPr>
                    <p:cNvPr id="94" name="TextBox 93"/>
                    <p:cNvSpPr txBox="1"/>
                    <p:nvPr/>
                  </p:nvSpPr>
                  <p:spPr>
                    <a:xfrm>
                      <a:off x="4543192" y="3180045"/>
                      <a:ext cx="396904" cy="369332"/>
                    </a:xfrm>
                    <a:prstGeom prst="rect">
                      <a:avLst/>
                    </a:prstGeom>
                    <a:ln w="15875">
                      <a:noFill/>
                      <a:tailEnd type="none" w="lg" len="lg"/>
                    </a:ln>
                    <a:effectLst>
                      <a:outerShdw blurRad="25400" dir="2700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bg-BG"/>
                      </a:defPPr>
                      <a:lvl1pPr algn="ctr">
                        <a:defRPr>
                          <a:effectLst>
                            <a:outerShdw blurRad="25400" dist="38100" dir="2700000" algn="tl" rotWithShape="0">
                              <a:prstClr val="black"/>
                            </a:outerShdw>
                          </a:effectLst>
                          <a:latin typeface="+mn-lt"/>
                          <a:cs typeface="+mn-cs"/>
                        </a:defRPr>
                      </a:lvl1pPr>
                      <a:lvl2pPr>
                        <a:defRPr>
                          <a:latin typeface="+mn-lt"/>
                          <a:cs typeface="+mn-cs"/>
                        </a:defRPr>
                      </a:lvl2pPr>
                      <a:lvl3pPr>
                        <a:defRPr>
                          <a:latin typeface="+mn-lt"/>
                          <a:cs typeface="+mn-cs"/>
                        </a:defRPr>
                      </a:lvl3pPr>
                      <a:lvl4pPr>
                        <a:defRPr>
                          <a:latin typeface="+mn-lt"/>
                          <a:cs typeface="+mn-cs"/>
                        </a:defRPr>
                      </a:lvl4pPr>
                      <a:lvl5pPr>
                        <a:defRPr>
                          <a:latin typeface="+mn-lt"/>
                          <a:cs typeface="+mn-cs"/>
                        </a:defRPr>
                      </a:lvl5pPr>
                      <a:lvl6pPr>
                        <a:defRPr>
                          <a:latin typeface="+mn-lt"/>
                          <a:cs typeface="+mn-cs"/>
                        </a:defRPr>
                      </a:lvl6pPr>
                      <a:lvl7pPr>
                        <a:defRPr>
                          <a:latin typeface="+mn-lt"/>
                          <a:cs typeface="+mn-cs"/>
                        </a:defRPr>
                      </a:lvl7pPr>
                      <a:lvl8pPr>
                        <a:defRPr>
                          <a:latin typeface="+mn-lt"/>
                          <a:cs typeface="+mn-cs"/>
                        </a:defRPr>
                      </a:lvl8pPr>
                      <a:lvl9pPr>
                        <a:defRPr>
                          <a:latin typeface="+mn-lt"/>
                          <a:cs typeface="+mn-cs"/>
                        </a:defRPr>
                      </a:lvl9pPr>
                    </a:lstStyle>
                    <a:p>
                      <a:pPr/>
                      <a14:m>
                        <m:oMathPara xmlns:m="http://schemas.openxmlformats.org/officeDocument/2006/math">
                          <m:oMathParaPr>
                            <m:jc m:val="centerGroup"/>
                          </m:oMathParaPr>
                          <m:oMath xmlns:m="http://schemas.openxmlformats.org/officeDocument/2006/math">
                            <m:r>
                              <a:rPr lang="en-US">
                                <a:latin typeface="Cambria Math"/>
                              </a:rPr>
                              <m:t>𝐴</m:t>
                            </m:r>
                          </m:oMath>
                        </m:oMathPara>
                      </a14:m>
                      <a:endParaRPr lang="en-US" dirty="0"/>
                    </a:p>
                  </p:txBody>
                </p:sp>
              </mc:Choice>
              <mc:Fallback xmlns="">
                <p:sp>
                  <p:nvSpPr>
                    <p:cNvPr id="94" name="TextBox 93"/>
                    <p:cNvSpPr txBox="1">
                      <a:spLocks noRot="1" noChangeAspect="1" noMove="1" noResize="1" noEditPoints="1" noAdjustHandles="1" noChangeArrowheads="1" noChangeShapeType="1" noTextEdit="1"/>
                    </p:cNvSpPr>
                    <p:nvPr/>
                  </p:nvSpPr>
                  <p:spPr>
                    <a:xfrm>
                      <a:off x="4543192" y="3180045"/>
                      <a:ext cx="396904" cy="369332"/>
                    </a:xfrm>
                    <a:prstGeom prst="rect">
                      <a:avLst/>
                    </a:prstGeom>
                    <a:blipFill rotWithShape="1">
                      <a:blip r:embed="rId7"/>
                      <a:stretch>
                        <a:fillRect/>
                      </a:stretch>
                    </a:blipFill>
                    <a:ln w="15875">
                      <a:noFill/>
                      <a:tailEnd type="none" w="lg" len="lg"/>
                    </a:ln>
                    <a:effectLst>
                      <a:outerShdw blurRad="25400" dir="2700000" algn="tl" rotWithShape="0">
                        <a:prstClr val="black"/>
                      </a:outerShdw>
                    </a:effectLst>
                  </p:spPr>
                  <p:txBody>
                    <a:bodyPr/>
                    <a:lstStyle/>
                    <a:p>
                      <a:r>
                        <a:rPr lang="en-US">
                          <a:noFill/>
                        </a:rPr>
                        <a:t> </a:t>
                      </a:r>
                    </a:p>
                  </p:txBody>
                </p:sp>
              </mc:Fallback>
            </mc:AlternateContent>
          </p:grpSp>
        </p:grpSp>
      </p:grpSp>
      <p:sp>
        <p:nvSpPr>
          <p:cNvPr id="96" name="TextBox 95"/>
          <p:cNvSpPr txBox="1"/>
          <p:nvPr/>
        </p:nvSpPr>
        <p:spPr>
          <a:xfrm>
            <a:off x="1197496" y="5683512"/>
            <a:ext cx="7911008" cy="507831"/>
          </a:xfrm>
          <a:prstGeom prst="rect">
            <a:avLst/>
          </a:prstGeom>
          <a:solidFill>
            <a:srgbClr val="7A0000">
              <a:alpha val="90000"/>
            </a:srgbClr>
          </a:solidFill>
        </p:spPr>
        <p:txBody>
          <a:bodyPr wrap="square" bIns="91440" rtlCol="0" anchor="ctr">
            <a:spAutoFit/>
          </a:bodyPr>
          <a:lstStyle/>
          <a:p>
            <a:pPr algn="ctr"/>
            <a:r>
              <a:rPr lang="en-US" sz="2400" b="1" dirty="0" smtClean="0">
                <a:effectLst>
                  <a:outerShdw blurRad="50800" dist="38100" dir="2700000" algn="tl" rotWithShape="0">
                    <a:prstClr val="black"/>
                  </a:outerShdw>
                </a:effectLst>
                <a:latin typeface="+mn-lt"/>
              </a:rPr>
              <a:t>Roughly equal total number of rays per image!</a:t>
            </a:r>
            <a:endParaRPr lang="en-US" sz="2400" b="1"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1911366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45"/>
                                        </p:tgtEl>
                                      </p:cBhvr>
                                    </p:animEffect>
                                    <p:set>
                                      <p:cBhvr>
                                        <p:cTn id="12" dur="1" fill="hold">
                                          <p:stCondLst>
                                            <p:cond delay="499"/>
                                          </p:stCondLst>
                                        </p:cTn>
                                        <p:tgtEl>
                                          <p:spTgt spid="10245"/>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255"/>
                                        </p:tgtEl>
                                      </p:cBhvr>
                                    </p:animEffect>
                                    <p:set>
                                      <p:cBhvr>
                                        <p:cTn id="18" dur="1" fill="hold">
                                          <p:stCondLst>
                                            <p:cond delay="499"/>
                                          </p:stCondLst>
                                        </p:cTn>
                                        <p:tgtEl>
                                          <p:spTgt spid="10255"/>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3.61111E-6 7.40741E-7 L -3.61111E-6 -0.14583 " pathEditMode="relative" rAng="0" ptsTypes="AA">
                                      <p:cBhvr>
                                        <p:cTn id="20" dur="1400" fill="hold"/>
                                        <p:tgtEl>
                                          <p:spTgt spid="10241"/>
                                        </p:tgtEl>
                                        <p:attrNameLst>
                                          <p:attrName>ppt_x</p:attrName>
                                          <p:attrName>ppt_y</p:attrName>
                                        </p:attrNameLst>
                                      </p:cBhvr>
                                      <p:rCtr x="0" y="-7292"/>
                                    </p:animMotion>
                                  </p:childTnLst>
                                </p:cTn>
                              </p:par>
                              <p:par>
                                <p:cTn id="21" presetID="10" presetClass="entr" presetSubtype="0" fill="hold" nodeType="withEffect">
                                  <p:stCondLst>
                                    <p:cond delay="70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800"/>
                                        <p:tgtEl>
                                          <p:spTgt spid="102"/>
                                        </p:tgtEl>
                                      </p:cBhvr>
                                    </p:animEffect>
                                  </p:childTnLst>
                                </p:cTn>
                              </p:par>
                              <p:par>
                                <p:cTn id="24" presetID="10" presetClass="entr" presetSubtype="0" fill="hold" nodeType="withEffect">
                                  <p:stCondLst>
                                    <p:cond delay="700"/>
                                  </p:stCondLst>
                                  <p:childTnLst>
                                    <p:set>
                                      <p:cBhvr>
                                        <p:cTn id="25" dur="1" fill="hold">
                                          <p:stCondLst>
                                            <p:cond delay="0"/>
                                          </p:stCondLst>
                                        </p:cTn>
                                        <p:tgtEl>
                                          <p:spTgt spid="101"/>
                                        </p:tgtEl>
                                        <p:attrNameLst>
                                          <p:attrName>style.visibility</p:attrName>
                                        </p:attrNameLst>
                                      </p:cBhvr>
                                      <p:to>
                                        <p:strVal val="visible"/>
                                      </p:to>
                                    </p:set>
                                    <p:animEffect transition="in" filter="fade">
                                      <p:cBhvr>
                                        <p:cTn id="26" dur="800"/>
                                        <p:tgtEl>
                                          <p:spTgt spid="1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42" presetClass="path" presetSubtype="0" accel="50000" decel="50000" fill="hold" nodeType="withEffect">
                                  <p:stCondLst>
                                    <p:cond delay="300"/>
                                  </p:stCondLst>
                                  <p:childTnLst>
                                    <p:animMotion origin="layout" path="M 2.77778E-7 -2.22222E-6 L -0.15903 0.00023 " pathEditMode="relative" rAng="0" ptsTypes="AA">
                                      <p:cBhvr>
                                        <p:cTn id="33" dur="1000" fill="hold"/>
                                        <p:tgtEl>
                                          <p:spTgt spid="102"/>
                                        </p:tgtEl>
                                        <p:attrNameLst>
                                          <p:attrName>ppt_x</p:attrName>
                                          <p:attrName>ppt_y</p:attrName>
                                        </p:attrNameLst>
                                      </p:cBhvr>
                                      <p:rCtr x="-7951" y="0"/>
                                    </p:animMotion>
                                  </p:childTnLst>
                                </p:cTn>
                              </p:par>
                              <p:par>
                                <p:cTn id="34" presetID="10" presetClass="entr" presetSubtype="0" fill="hold" nodeType="withEffect">
                                  <p:stCondLst>
                                    <p:cond delay="90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800"/>
                                        <p:tgtEl>
                                          <p:spTgt spid="105"/>
                                        </p:tgtEl>
                                      </p:cBhvr>
                                    </p:animEffect>
                                  </p:childTnLst>
                                </p:cTn>
                              </p:par>
                            </p:childTnLst>
                          </p:cTn>
                        </p:par>
                        <p:par>
                          <p:cTn id="37" fill="hold">
                            <p:stCondLst>
                              <p:cond delay="1700"/>
                            </p:stCondLst>
                            <p:childTnLst>
                              <p:par>
                                <p:cTn id="38" presetID="10" presetClass="entr" presetSubtype="0" fill="hold" nodeType="afterEffect">
                                  <p:stCondLst>
                                    <p:cond delay="100"/>
                                  </p:stCondLst>
                                  <p:childTnLst>
                                    <p:set>
                                      <p:cBhvr>
                                        <p:cTn id="39" dur="1" fill="hold">
                                          <p:stCondLst>
                                            <p:cond delay="0"/>
                                          </p:stCondLst>
                                        </p:cTn>
                                        <p:tgtEl>
                                          <p:spTgt spid="10257"/>
                                        </p:tgtEl>
                                        <p:attrNameLst>
                                          <p:attrName>style.visibility</p:attrName>
                                        </p:attrNameLst>
                                      </p:cBhvr>
                                      <p:to>
                                        <p:strVal val="visible"/>
                                      </p:to>
                                    </p:set>
                                    <p:animEffect transition="in" filter="fade">
                                      <p:cBhvr>
                                        <p:cTn id="40" dur="300"/>
                                        <p:tgtEl>
                                          <p:spTgt spid="1025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2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Vertex connection"/>
          <p:cNvSpPr txBox="1"/>
          <p:nvPr/>
        </p:nvSpPr>
        <p:spPr>
          <a:xfrm>
            <a:off x="701174" y="852753"/>
            <a:ext cx="7741651" cy="400110"/>
          </a:xfrm>
          <a:prstGeom prst="rect">
            <a:avLst/>
          </a:prstGeom>
          <a:solidFill>
            <a:schemeClr val="tx1">
              <a:alpha val="10000"/>
            </a:schemeClr>
          </a:solidFill>
        </p:spPr>
        <p:txBody>
          <a:bodyPr wrap="square" rtlCol="0">
            <a:spAutoFit/>
          </a:bodyPr>
          <a:lstStyle/>
          <a:p>
            <a:r>
              <a:rPr lang="en-US" sz="2000" b="1" dirty="0" smtClean="0">
                <a:solidFill>
                  <a:srgbClr val="FFC000"/>
                </a:solidFill>
                <a:effectLst>
                  <a:outerShdw blurRad="50800" dist="38100" dir="2700000" algn="tl" rotWithShape="0">
                    <a:prstClr val="black"/>
                  </a:outerShdw>
                </a:effectLst>
                <a:latin typeface="+mn-lt"/>
              </a:rPr>
              <a:t>Stage 1: </a:t>
            </a:r>
            <a:r>
              <a:rPr lang="en-US" sz="2000" dirty="0" smtClean="0">
                <a:solidFill>
                  <a:srgbClr val="FFC000"/>
                </a:solidFill>
                <a:effectLst>
                  <a:outerShdw blurRad="50800" dist="38100" dir="2700000" algn="tl" rotWithShape="0">
                    <a:prstClr val="black"/>
                  </a:outerShdw>
                </a:effectLst>
                <a:latin typeface="+mn-lt"/>
              </a:rPr>
              <a:t>Light sub-path sampling</a:t>
            </a:r>
            <a:endParaRPr lang="en-US" sz="2000" b="1" dirty="0">
              <a:solidFill>
                <a:srgbClr val="FFC000"/>
              </a:solidFill>
              <a:effectLst>
                <a:outerShdw blurRad="50800" dist="38100" dir="2700000" algn="tl" rotWithShape="0">
                  <a:prstClr val="black"/>
                </a:outerShdw>
              </a:effectLst>
              <a:latin typeface="+mn-lt"/>
            </a:endParaRPr>
          </a:p>
        </p:txBody>
      </p:sp>
      <p:sp>
        <p:nvSpPr>
          <p:cNvPr id="2" name="Title 1"/>
          <p:cNvSpPr>
            <a:spLocks noGrp="1"/>
          </p:cNvSpPr>
          <p:nvPr>
            <p:ph type="title"/>
          </p:nvPr>
        </p:nvSpPr>
        <p:spPr/>
        <p:txBody>
          <a:bodyPr/>
          <a:lstStyle/>
          <a:p>
            <a:r>
              <a:rPr lang="en-US" dirty="0"/>
              <a:t>Vertex connection &amp; merging (VCM)</a:t>
            </a:r>
          </a:p>
        </p:txBody>
      </p:sp>
      <p:grpSp>
        <p:nvGrpSpPr>
          <p:cNvPr id="52" name="Group 51"/>
          <p:cNvGrpSpPr/>
          <p:nvPr/>
        </p:nvGrpSpPr>
        <p:grpSpPr>
          <a:xfrm>
            <a:off x="3310148" y="1310887"/>
            <a:ext cx="2527732" cy="2424146"/>
            <a:chOff x="3310148" y="1310887"/>
            <a:chExt cx="2527732" cy="2424146"/>
          </a:xfrm>
        </p:grpSpPr>
        <p:sp>
          <p:nvSpPr>
            <p:cNvPr id="21" name="Vertex connection"/>
            <p:cNvSpPr txBox="1"/>
            <p:nvPr/>
          </p:nvSpPr>
          <p:spPr>
            <a:xfrm>
              <a:off x="3310148" y="3365450"/>
              <a:ext cx="2527732" cy="369583"/>
            </a:xfrm>
            <a:prstGeom prst="rect">
              <a:avLst/>
            </a:prstGeom>
            <a:solidFill>
              <a:schemeClr val="tx1">
                <a:alpha val="20000"/>
              </a:schemeClr>
            </a:solidFill>
          </p:spPr>
          <p:txBody>
            <a:bodyPr wrap="square" rtlCol="0">
              <a:spAutoFit/>
            </a:bodyPr>
            <a:lstStyle/>
            <a:p>
              <a:r>
                <a:rPr lang="en-US" dirty="0" smtClean="0">
                  <a:effectLst>
                    <a:outerShdw blurRad="50800" dist="38100" dir="2700000" algn="tl" rotWithShape="0">
                      <a:prstClr val="black"/>
                    </a:outerShdw>
                  </a:effectLst>
                  <a:latin typeface="+mn-lt"/>
                </a:rPr>
                <a:t>b) Connect to eye</a:t>
              </a:r>
              <a:endParaRPr lang="en-US" b="1" dirty="0">
                <a:effectLst>
                  <a:outerShdw blurRad="50800" dist="38100" dir="2700000" algn="tl" rotWithShape="0">
                    <a:prstClr val="black"/>
                  </a:outerShdw>
                </a:effectLst>
                <a:latin typeface="+mn-lt"/>
              </a:endParaRPr>
            </a:p>
          </p:txBody>
        </p:sp>
        <p:sp>
          <p:nvSpPr>
            <p:cNvPr id="20" name="Rectangle 19"/>
            <p:cNvSpPr/>
            <p:nvPr/>
          </p:nvSpPr>
          <p:spPr>
            <a:xfrm>
              <a:off x="3310148" y="1310887"/>
              <a:ext cx="2527732" cy="2052522"/>
            </a:xfrm>
            <a:prstGeom prst="rect">
              <a:avLst/>
            </a:prstGeom>
            <a:solidFill>
              <a:schemeClr val="tx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0"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876" t="-1" r="34416" b="54968"/>
            <a:stretch/>
          </p:blipFill>
          <p:spPr bwMode="auto">
            <a:xfrm>
              <a:off x="3386962" y="1394734"/>
              <a:ext cx="2374105" cy="19043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p:cNvGrpSpPr/>
          <p:nvPr/>
        </p:nvGrpSpPr>
        <p:grpSpPr>
          <a:xfrm>
            <a:off x="5915092" y="1310887"/>
            <a:ext cx="2527732" cy="2424146"/>
            <a:chOff x="5915092" y="1310887"/>
            <a:chExt cx="2527732" cy="2424146"/>
          </a:xfrm>
        </p:grpSpPr>
        <p:sp>
          <p:nvSpPr>
            <p:cNvPr id="23" name="Vertex connection"/>
            <p:cNvSpPr txBox="1"/>
            <p:nvPr/>
          </p:nvSpPr>
          <p:spPr>
            <a:xfrm>
              <a:off x="5915092" y="3365450"/>
              <a:ext cx="2527732" cy="369583"/>
            </a:xfrm>
            <a:prstGeom prst="rect">
              <a:avLst/>
            </a:prstGeom>
            <a:solidFill>
              <a:schemeClr val="tx1">
                <a:alpha val="20000"/>
              </a:schemeClr>
            </a:solidFill>
          </p:spPr>
          <p:txBody>
            <a:bodyPr wrap="square" rtlCol="0">
              <a:spAutoFit/>
            </a:bodyPr>
            <a:lstStyle/>
            <a:p>
              <a:r>
                <a:rPr lang="en-US" dirty="0" smtClean="0">
                  <a:effectLst>
                    <a:outerShdw blurRad="50800" dist="38100" dir="2700000" algn="tl" rotWithShape="0">
                      <a:prstClr val="black"/>
                    </a:outerShdw>
                  </a:effectLst>
                  <a:latin typeface="+mn-lt"/>
                </a:rPr>
                <a:t>c) Build search structure</a:t>
              </a:r>
              <a:endParaRPr lang="en-US" b="1" dirty="0">
                <a:effectLst>
                  <a:outerShdw blurRad="50800" dist="38100" dir="2700000" algn="tl" rotWithShape="0">
                    <a:prstClr val="black"/>
                  </a:outerShdw>
                </a:effectLst>
                <a:latin typeface="+mn-lt"/>
              </a:endParaRPr>
            </a:p>
          </p:txBody>
        </p:sp>
        <p:sp>
          <p:nvSpPr>
            <p:cNvPr id="22" name="Rectangle 21"/>
            <p:cNvSpPr/>
            <p:nvPr/>
          </p:nvSpPr>
          <p:spPr>
            <a:xfrm>
              <a:off x="5915092" y="1310887"/>
              <a:ext cx="2527732" cy="2052522"/>
            </a:xfrm>
            <a:prstGeom prst="rect">
              <a:avLst/>
            </a:prstGeom>
            <a:solidFill>
              <a:schemeClr val="tx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1"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292" b="54967"/>
            <a:stretch/>
          </p:blipFill>
          <p:spPr bwMode="auto">
            <a:xfrm>
              <a:off x="5969679" y="1394734"/>
              <a:ext cx="2374105" cy="19043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705203" y="1310887"/>
            <a:ext cx="2527733" cy="2424146"/>
            <a:chOff x="705203" y="1310887"/>
            <a:chExt cx="2527733" cy="2424146"/>
          </a:xfrm>
        </p:grpSpPr>
        <p:sp>
          <p:nvSpPr>
            <p:cNvPr id="19" name="Vertex connection"/>
            <p:cNvSpPr txBox="1"/>
            <p:nvPr/>
          </p:nvSpPr>
          <p:spPr>
            <a:xfrm>
              <a:off x="705203" y="3365450"/>
              <a:ext cx="2527733" cy="369583"/>
            </a:xfrm>
            <a:prstGeom prst="rect">
              <a:avLst/>
            </a:prstGeom>
            <a:solidFill>
              <a:schemeClr val="tx1">
                <a:alpha val="20000"/>
              </a:schemeClr>
            </a:solidFill>
          </p:spPr>
          <p:txBody>
            <a:bodyPr wrap="square" rtlCol="0">
              <a:spAutoFit/>
            </a:bodyPr>
            <a:lstStyle/>
            <a:p>
              <a:r>
                <a:rPr lang="en-US" dirty="0" smtClean="0">
                  <a:effectLst>
                    <a:outerShdw blurRad="50800" dist="38100" dir="2700000" algn="tl" rotWithShape="0">
                      <a:prstClr val="black"/>
                    </a:outerShdw>
                  </a:effectLst>
                  <a:latin typeface="+mn-lt"/>
                </a:rPr>
                <a:t>a) Trace sub-paths</a:t>
              </a:r>
              <a:endParaRPr lang="en-US" b="1" dirty="0">
                <a:effectLst>
                  <a:outerShdw blurRad="50800" dist="38100" dir="2700000" algn="tl" rotWithShape="0">
                    <a:prstClr val="black"/>
                  </a:outerShdw>
                </a:effectLst>
                <a:latin typeface="+mn-lt"/>
              </a:endParaRPr>
            </a:p>
          </p:txBody>
        </p:sp>
        <p:sp>
          <p:nvSpPr>
            <p:cNvPr id="6" name="Rectangle 5"/>
            <p:cNvSpPr/>
            <p:nvPr/>
          </p:nvSpPr>
          <p:spPr>
            <a:xfrm>
              <a:off x="705203" y="1310887"/>
              <a:ext cx="2527733" cy="2052523"/>
            </a:xfrm>
            <a:prstGeom prst="rect">
              <a:avLst/>
            </a:prstGeom>
            <a:solidFill>
              <a:schemeClr val="tx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2"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 t="-1" r="69520" b="54968"/>
            <a:stretch/>
          </p:blipFill>
          <p:spPr bwMode="auto">
            <a:xfrm>
              <a:off x="768197" y="1394734"/>
              <a:ext cx="2374106" cy="190438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46" name="Vertex connection"/>
          <p:cNvSpPr txBox="1"/>
          <p:nvPr/>
        </p:nvSpPr>
        <p:spPr>
          <a:xfrm>
            <a:off x="705202" y="3923098"/>
            <a:ext cx="7737623" cy="400110"/>
          </a:xfrm>
          <a:prstGeom prst="rect">
            <a:avLst/>
          </a:prstGeom>
          <a:solidFill>
            <a:schemeClr val="tx1">
              <a:alpha val="10000"/>
            </a:schemeClr>
          </a:solidFill>
        </p:spPr>
        <p:txBody>
          <a:bodyPr wrap="square" rtlCol="0">
            <a:noAutofit/>
          </a:bodyPr>
          <a:lstStyle/>
          <a:p>
            <a:r>
              <a:rPr lang="en-US" sz="2000" b="1" dirty="0" smtClean="0">
                <a:solidFill>
                  <a:srgbClr val="FFC000"/>
                </a:solidFill>
                <a:effectLst>
                  <a:outerShdw blurRad="50800" dist="38100" dir="2700000" algn="tl" rotWithShape="0">
                    <a:prstClr val="black"/>
                  </a:outerShdw>
                </a:effectLst>
                <a:latin typeface="+mn-lt"/>
              </a:rPr>
              <a:t>Stage 2: </a:t>
            </a:r>
            <a:r>
              <a:rPr lang="en-US" sz="2000" dirty="0" smtClean="0">
                <a:solidFill>
                  <a:srgbClr val="FFC000"/>
                </a:solidFill>
                <a:effectLst>
                  <a:outerShdw blurRad="50800" dist="38100" dir="2700000" algn="tl" rotWithShape="0">
                    <a:prstClr val="black"/>
                  </a:outerShdw>
                </a:effectLst>
                <a:latin typeface="+mn-lt"/>
              </a:rPr>
              <a:t>Eye sub-path sampling</a:t>
            </a:r>
            <a:endParaRPr lang="en-US" sz="2000" b="1" dirty="0">
              <a:solidFill>
                <a:srgbClr val="FFC000"/>
              </a:solidFill>
              <a:effectLst>
                <a:outerShdw blurRad="50800" dist="38100" dir="2700000" algn="tl" rotWithShape="0">
                  <a:prstClr val="black"/>
                </a:outerShdw>
              </a:effectLst>
              <a:latin typeface="+mn-lt"/>
            </a:endParaRPr>
          </a:p>
        </p:txBody>
      </p:sp>
      <p:grpSp>
        <p:nvGrpSpPr>
          <p:cNvPr id="55" name="Group 54"/>
          <p:cNvGrpSpPr/>
          <p:nvPr/>
        </p:nvGrpSpPr>
        <p:grpSpPr>
          <a:xfrm>
            <a:off x="701175" y="4387195"/>
            <a:ext cx="2531454" cy="2421989"/>
            <a:chOff x="701175" y="4387195"/>
            <a:chExt cx="2531454" cy="2421989"/>
          </a:xfrm>
        </p:grpSpPr>
        <p:sp>
          <p:nvSpPr>
            <p:cNvPr id="27" name="Vertex connection"/>
            <p:cNvSpPr txBox="1"/>
            <p:nvPr/>
          </p:nvSpPr>
          <p:spPr>
            <a:xfrm>
              <a:off x="704897" y="6439601"/>
              <a:ext cx="2527732" cy="369583"/>
            </a:xfrm>
            <a:prstGeom prst="rect">
              <a:avLst/>
            </a:prstGeom>
            <a:solidFill>
              <a:schemeClr val="tx1">
                <a:alpha val="20000"/>
              </a:schemeClr>
            </a:solidFill>
          </p:spPr>
          <p:txBody>
            <a:bodyPr wrap="square" rtlCol="0">
              <a:spAutoFit/>
            </a:bodyPr>
            <a:lstStyle/>
            <a:p>
              <a:r>
                <a:rPr lang="en-US" dirty="0" smtClean="0">
                  <a:effectLst>
                    <a:outerShdw blurRad="50800" dist="38100" dir="2700000" algn="tl" rotWithShape="0">
                      <a:prstClr val="black"/>
                    </a:outerShdw>
                  </a:effectLst>
                  <a:latin typeface="+mn-lt"/>
                </a:rPr>
                <a:t>a) Vertex connection</a:t>
              </a:r>
              <a:endParaRPr lang="en-US" b="1" dirty="0">
                <a:effectLst>
                  <a:outerShdw blurRad="50800" dist="38100" dir="2700000" algn="tl" rotWithShape="0">
                    <a:prstClr val="black"/>
                  </a:outerShdw>
                </a:effectLst>
                <a:latin typeface="+mn-lt"/>
              </a:endParaRPr>
            </a:p>
          </p:txBody>
        </p:sp>
        <p:sp>
          <p:nvSpPr>
            <p:cNvPr id="26" name="Rectangle 25"/>
            <p:cNvSpPr/>
            <p:nvPr/>
          </p:nvSpPr>
          <p:spPr>
            <a:xfrm>
              <a:off x="701175" y="4387195"/>
              <a:ext cx="2527732" cy="2052523"/>
            </a:xfrm>
            <a:prstGeom prst="rect">
              <a:avLst/>
            </a:prstGeom>
            <a:solidFill>
              <a:schemeClr val="tx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3"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 t="54967" r="69520"/>
            <a:stretch/>
          </p:blipFill>
          <p:spPr bwMode="auto">
            <a:xfrm>
              <a:off x="764169" y="4448820"/>
              <a:ext cx="2374105" cy="190438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987642" y="5805264"/>
              <a:ext cx="437492" cy="369332"/>
            </a:xfrm>
            <a:prstGeom prst="rect">
              <a:avLst/>
            </a:prstGeom>
            <a:noFill/>
          </p:spPr>
          <p:txBody>
            <a:bodyPr wrap="none" rtlCol="0">
              <a:spAutoFit/>
            </a:bodyPr>
            <a:lstStyle/>
            <a:p>
              <a:r>
                <a:rPr lang="en-US" b="1" dirty="0" smtClean="0">
                  <a:solidFill>
                    <a:schemeClr val="bg1"/>
                  </a:solidFill>
                  <a:effectLst>
                    <a:outerShdw blurRad="50800" dist="38100" dir="2700000" algn="tl" rotWithShape="0">
                      <a:prstClr val="black">
                        <a:alpha val="40000"/>
                      </a:prstClr>
                    </a:outerShdw>
                  </a:effectLst>
                  <a:latin typeface="+mn-lt"/>
                </a:rPr>
                <a:t>VC</a:t>
              </a:r>
              <a:endParaRPr lang="en-US" b="1" dirty="0">
                <a:solidFill>
                  <a:schemeClr val="bg1"/>
                </a:solidFill>
                <a:effectLst>
                  <a:outerShdw blurRad="50800" dist="38100" dir="2700000" algn="tl" rotWithShape="0">
                    <a:prstClr val="black">
                      <a:alpha val="40000"/>
                    </a:prstClr>
                  </a:outerShdw>
                </a:effectLst>
                <a:latin typeface="+mn-lt"/>
              </a:endParaRPr>
            </a:p>
          </p:txBody>
        </p:sp>
      </p:grpSp>
      <p:grpSp>
        <p:nvGrpSpPr>
          <p:cNvPr id="56" name="Group 55"/>
          <p:cNvGrpSpPr/>
          <p:nvPr/>
        </p:nvGrpSpPr>
        <p:grpSpPr>
          <a:xfrm>
            <a:off x="3309994" y="4387195"/>
            <a:ext cx="2527733" cy="2421989"/>
            <a:chOff x="3309994" y="4387195"/>
            <a:chExt cx="2527733" cy="2421989"/>
          </a:xfrm>
        </p:grpSpPr>
        <p:sp>
          <p:nvSpPr>
            <p:cNvPr id="36" name="Vertex connection"/>
            <p:cNvSpPr txBox="1"/>
            <p:nvPr/>
          </p:nvSpPr>
          <p:spPr>
            <a:xfrm>
              <a:off x="3309994" y="6439601"/>
              <a:ext cx="2527733" cy="369583"/>
            </a:xfrm>
            <a:prstGeom prst="rect">
              <a:avLst/>
            </a:prstGeom>
            <a:solidFill>
              <a:schemeClr val="tx1">
                <a:alpha val="20000"/>
              </a:schemeClr>
            </a:solidFill>
          </p:spPr>
          <p:txBody>
            <a:bodyPr wrap="square" rtlCol="0">
              <a:spAutoFit/>
            </a:bodyPr>
            <a:lstStyle/>
            <a:p>
              <a:r>
                <a:rPr lang="en-US" dirty="0" smtClean="0">
                  <a:effectLst>
                    <a:outerShdw blurRad="50800" dist="38100" dir="2700000" algn="tl" rotWithShape="0">
                      <a:prstClr val="black"/>
                    </a:outerShdw>
                  </a:effectLst>
                  <a:latin typeface="+mn-lt"/>
                </a:rPr>
                <a:t>b) Vertex merging</a:t>
              </a:r>
              <a:endParaRPr lang="en-US" b="1" dirty="0">
                <a:effectLst>
                  <a:outerShdw blurRad="50800" dist="38100" dir="2700000" algn="tl" rotWithShape="0">
                    <a:prstClr val="black"/>
                  </a:outerShdw>
                </a:effectLst>
                <a:latin typeface="+mn-lt"/>
              </a:endParaRPr>
            </a:p>
          </p:txBody>
        </p:sp>
        <p:sp>
          <p:nvSpPr>
            <p:cNvPr id="28" name="Rectangle 27"/>
            <p:cNvSpPr/>
            <p:nvPr/>
          </p:nvSpPr>
          <p:spPr>
            <a:xfrm>
              <a:off x="3309994" y="4387195"/>
              <a:ext cx="2527733" cy="2052523"/>
            </a:xfrm>
            <a:prstGeom prst="rect">
              <a:avLst/>
            </a:prstGeom>
            <a:solidFill>
              <a:schemeClr val="tx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4"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46" t="54967" r="34646"/>
            <a:stretch/>
          </p:blipFill>
          <p:spPr bwMode="auto">
            <a:xfrm>
              <a:off x="3402043" y="4448820"/>
              <a:ext cx="2374106" cy="1904386"/>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3635715" y="5805264"/>
              <a:ext cx="522900" cy="369332"/>
            </a:xfrm>
            <a:prstGeom prst="rect">
              <a:avLst/>
            </a:prstGeom>
            <a:noFill/>
          </p:spPr>
          <p:txBody>
            <a:bodyPr wrap="none" rtlCol="0">
              <a:spAutoFit/>
            </a:bodyPr>
            <a:lstStyle/>
            <a:p>
              <a:r>
                <a:rPr lang="en-US" b="1" dirty="0" smtClean="0">
                  <a:solidFill>
                    <a:schemeClr val="bg1"/>
                  </a:solidFill>
                  <a:effectLst>
                    <a:outerShdw blurRad="50800" dist="38100" dir="2700000" algn="tl" rotWithShape="0">
                      <a:prstClr val="black">
                        <a:alpha val="40000"/>
                      </a:prstClr>
                    </a:outerShdw>
                  </a:effectLst>
                  <a:latin typeface="+mn-lt"/>
                </a:rPr>
                <a:t>VM</a:t>
              </a:r>
              <a:endParaRPr lang="en-US" b="1" dirty="0">
                <a:solidFill>
                  <a:schemeClr val="bg1"/>
                </a:solidFill>
                <a:effectLst>
                  <a:outerShdw blurRad="50800" dist="38100" dir="2700000" algn="tl" rotWithShape="0">
                    <a:prstClr val="black">
                      <a:alpha val="40000"/>
                    </a:prstClr>
                  </a:outerShdw>
                </a:effectLst>
                <a:latin typeface="+mn-lt"/>
              </a:endParaRPr>
            </a:p>
          </p:txBody>
        </p:sp>
      </p:grpSp>
      <p:grpSp>
        <p:nvGrpSpPr>
          <p:cNvPr id="57" name="Group 56"/>
          <p:cNvGrpSpPr/>
          <p:nvPr/>
        </p:nvGrpSpPr>
        <p:grpSpPr>
          <a:xfrm>
            <a:off x="5915092" y="4387195"/>
            <a:ext cx="2527733" cy="2421989"/>
            <a:chOff x="5915092" y="4387195"/>
            <a:chExt cx="2527733" cy="2421989"/>
          </a:xfrm>
        </p:grpSpPr>
        <p:sp>
          <p:nvSpPr>
            <p:cNvPr id="37" name="Vertex connection"/>
            <p:cNvSpPr txBox="1"/>
            <p:nvPr/>
          </p:nvSpPr>
          <p:spPr>
            <a:xfrm>
              <a:off x="5915092" y="6439601"/>
              <a:ext cx="2527733" cy="369583"/>
            </a:xfrm>
            <a:prstGeom prst="rect">
              <a:avLst/>
            </a:prstGeom>
            <a:solidFill>
              <a:schemeClr val="tx1">
                <a:alpha val="20000"/>
              </a:schemeClr>
            </a:solidFill>
          </p:spPr>
          <p:txBody>
            <a:bodyPr wrap="square" rtlCol="0">
              <a:spAutoFit/>
            </a:bodyPr>
            <a:lstStyle/>
            <a:p>
              <a:r>
                <a:rPr lang="en-US" dirty="0" smtClean="0">
                  <a:effectLst>
                    <a:outerShdw blurRad="50800" dist="38100" dir="2700000" algn="tl" rotWithShape="0">
                      <a:prstClr val="black"/>
                    </a:outerShdw>
                  </a:effectLst>
                  <a:latin typeface="+mn-lt"/>
                </a:rPr>
                <a:t>c) Continue sub-path</a:t>
              </a:r>
              <a:endParaRPr lang="en-US" b="1" dirty="0">
                <a:effectLst>
                  <a:outerShdw blurRad="50800" dist="38100" dir="2700000" algn="tl" rotWithShape="0">
                    <a:prstClr val="black"/>
                  </a:outerShdw>
                </a:effectLst>
                <a:latin typeface="+mn-lt"/>
              </a:endParaRPr>
            </a:p>
          </p:txBody>
        </p:sp>
        <p:sp>
          <p:nvSpPr>
            <p:cNvPr id="39" name="Rectangle 38"/>
            <p:cNvSpPr/>
            <p:nvPr/>
          </p:nvSpPr>
          <p:spPr>
            <a:xfrm>
              <a:off x="5915092" y="4387195"/>
              <a:ext cx="2527733" cy="2052523"/>
            </a:xfrm>
            <a:prstGeom prst="rect">
              <a:avLst/>
            </a:prstGeom>
            <a:solidFill>
              <a:schemeClr val="tx1">
                <a:alpha val="9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15" name="Picture 5" descr="D:\Dropbox\Presentations\SIGGRAPH_Asia_2012\Teaser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519" t="54967" r="104"/>
            <a:stretch/>
          </p:blipFill>
          <p:spPr bwMode="auto">
            <a:xfrm>
              <a:off x="5925225" y="4448820"/>
              <a:ext cx="2503114" cy="1904386"/>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6432396" y="5015428"/>
              <a:ext cx="382156" cy="307777"/>
            </a:xfrm>
            <a:prstGeom prst="rect">
              <a:avLst/>
            </a:prstGeom>
            <a:noFill/>
          </p:spPr>
          <p:txBody>
            <a:bodyPr wrap="none" rtlCol="0">
              <a:spAutoFit/>
            </a:bodyPr>
            <a:lstStyle/>
            <a:p>
              <a:r>
                <a:rPr lang="en-US" sz="1400" b="1" dirty="0" smtClean="0">
                  <a:solidFill>
                    <a:schemeClr val="bg1"/>
                  </a:solidFill>
                  <a:effectLst>
                    <a:outerShdw blurRad="50800" dist="38100" dir="2700000" algn="tl" rotWithShape="0">
                      <a:prstClr val="black">
                        <a:alpha val="40000"/>
                      </a:prstClr>
                    </a:outerShdw>
                  </a:effectLst>
                  <a:latin typeface="+mn-lt"/>
                </a:rPr>
                <a:t>VC</a:t>
              </a:r>
              <a:endParaRPr lang="en-US" sz="1400" b="1" dirty="0">
                <a:solidFill>
                  <a:schemeClr val="bg1"/>
                </a:solidFill>
                <a:effectLst>
                  <a:outerShdw blurRad="50800" dist="38100" dir="2700000" algn="tl" rotWithShape="0">
                    <a:prstClr val="black">
                      <a:alpha val="40000"/>
                    </a:prstClr>
                  </a:outerShdw>
                </a:effectLst>
                <a:latin typeface="+mn-lt"/>
              </a:endParaRPr>
            </a:p>
          </p:txBody>
        </p:sp>
        <p:sp>
          <p:nvSpPr>
            <p:cNvPr id="61" name="TextBox 60"/>
            <p:cNvSpPr txBox="1"/>
            <p:nvPr/>
          </p:nvSpPr>
          <p:spPr>
            <a:xfrm>
              <a:off x="6432396" y="5986303"/>
              <a:ext cx="447558" cy="307777"/>
            </a:xfrm>
            <a:prstGeom prst="rect">
              <a:avLst/>
            </a:prstGeom>
            <a:noFill/>
          </p:spPr>
          <p:txBody>
            <a:bodyPr wrap="none" rtlCol="0">
              <a:spAutoFit/>
            </a:bodyPr>
            <a:lstStyle/>
            <a:p>
              <a:r>
                <a:rPr lang="en-US" sz="1400" b="1" dirty="0" smtClean="0">
                  <a:solidFill>
                    <a:schemeClr val="bg1"/>
                  </a:solidFill>
                  <a:effectLst>
                    <a:outerShdw blurRad="50800" dist="38100" dir="2700000" algn="tl" rotWithShape="0">
                      <a:prstClr val="black">
                        <a:alpha val="40000"/>
                      </a:prstClr>
                    </a:outerShdw>
                  </a:effectLst>
                  <a:latin typeface="+mn-lt"/>
                </a:rPr>
                <a:t>VM</a:t>
              </a:r>
              <a:endParaRPr lang="en-US" sz="1400" b="1" dirty="0">
                <a:solidFill>
                  <a:schemeClr val="bg1"/>
                </a:solidFill>
                <a:effectLst>
                  <a:outerShdw blurRad="50800" dist="38100" dir="2700000" algn="tl" rotWithShape="0">
                    <a:prstClr val="black">
                      <a:alpha val="40000"/>
                    </a:prstClr>
                  </a:outerShdw>
                </a:effectLst>
                <a:latin typeface="+mn-lt"/>
              </a:endParaRPr>
            </a:p>
          </p:txBody>
        </p:sp>
      </p:grpSp>
    </p:spTree>
    <p:extLst>
      <p:ext uri="{BB962C8B-B14F-4D97-AF65-F5344CB8AC3E}">
        <p14:creationId xmlns:p14="http://schemas.microsoft.com/office/powerpoint/2010/main" val="3736233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2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2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2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2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2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Dropbox\Presentations\SIGGRAPH_Asia_2012\Comparison\bathroom\ggbs_s_bpt.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1999" y="6396335"/>
            <a:ext cx="4572001"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smtClean="0">
                <a:effectLst>
                  <a:outerShdw blurRad="50800" dist="38100" dir="2700000" algn="tl" rotWithShape="0">
                    <a:prstClr val="black"/>
                  </a:outerShdw>
                </a:effectLst>
                <a:latin typeface="+mn-lt"/>
              </a:rPr>
              <a:t>Bidirectional path tracing </a:t>
            </a:r>
            <a:r>
              <a:rPr lang="en-US" sz="2400" dirty="0" smtClean="0">
                <a:effectLst>
                  <a:outerShdw blurRad="50800" dist="38100" dir="2700000" algn="tl" rotWithShape="0">
                    <a:prstClr val="black"/>
                  </a:outerShdw>
                </a:effectLst>
                <a:latin typeface="+mn-lt"/>
              </a:rPr>
              <a:t>(30 min)</a:t>
            </a:r>
            <a:endParaRPr lang="en-US" sz="2400"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763535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Dropbox\Presentations\SIGGRAPH_Asia_2012\Comparison\bathroom\ggbs_s_pp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72076" y="6396335"/>
            <a:ext cx="6371928"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smtClean="0">
                <a:effectLst>
                  <a:outerShdw blurRad="50800" dist="38100" dir="2700000" algn="tl" rotWithShape="0">
                    <a:prstClr val="black"/>
                  </a:outerShdw>
                </a:effectLst>
                <a:latin typeface="+mn-lt"/>
              </a:rPr>
              <a:t>Stochastic progressive photon mapping </a:t>
            </a:r>
            <a:r>
              <a:rPr lang="en-US" sz="2400" dirty="0" smtClean="0">
                <a:effectLst>
                  <a:outerShdw blurRad="50800" dist="38100" dir="2700000" algn="tl" rotWithShape="0">
                    <a:prstClr val="black"/>
                  </a:outerShdw>
                </a:effectLst>
                <a:latin typeface="+mn-lt"/>
              </a:rPr>
              <a:t>(30 min)</a:t>
            </a:r>
            <a:endParaRPr lang="en-US" sz="2400"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26638034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Dropbox\Presentations\SIGGRAPH_Asia_2012\Comparison\bathroom\ggbs_s_vc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40480" y="6396335"/>
            <a:ext cx="5303522"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smtClean="0">
                <a:solidFill>
                  <a:schemeClr val="accent1"/>
                </a:solidFill>
                <a:effectLst>
                  <a:outerShdw blurRad="50800" dist="38100" dir="2700000" algn="tl" rotWithShape="0">
                    <a:prstClr val="black"/>
                  </a:outerShdw>
                </a:effectLst>
                <a:latin typeface="+mn-lt"/>
              </a:rPr>
              <a:t>Vertex connection and merging </a:t>
            </a:r>
            <a:r>
              <a:rPr lang="en-US" sz="2400" dirty="0" smtClean="0">
                <a:solidFill>
                  <a:schemeClr val="accent1"/>
                </a:solidFill>
                <a:effectLst>
                  <a:outerShdw blurRad="50800" dist="38100" dir="2700000" algn="tl" rotWithShape="0">
                    <a:prstClr val="black"/>
                  </a:outerShdw>
                </a:effectLst>
                <a:latin typeface="+mn-lt"/>
              </a:rPr>
              <a:t>(30 min)</a:t>
            </a:r>
            <a:endParaRPr lang="en-US" sz="2400" dirty="0">
              <a:solidFill>
                <a:schemeClr val="accent1"/>
              </a:solidFill>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1215192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0" y="1909"/>
            <a:ext cx="9144069" cy="68580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1845" y="3901584"/>
            <a:ext cx="492444" cy="3002850"/>
            <a:chOff x="12550" y="3898776"/>
            <a:chExt cx="492444" cy="3002850"/>
          </a:xfrm>
          <a:effectLst>
            <a:outerShdw blurRad="50800" dist="38100" dir="2700000" algn="tl" rotWithShape="0">
              <a:prstClr val="black">
                <a:alpha val="40000"/>
              </a:prstClr>
            </a:outerShdw>
          </a:effectLst>
        </p:grpSpPr>
        <p:pic>
          <p:nvPicPr>
            <p:cNvPr id="5" name="Picture 3" descr="F:\Pres\images\Contributions\legend.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16200000">
              <a:off x="-931852" y="5289028"/>
              <a:ext cx="2381250" cy="238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326" y="6563072"/>
              <a:ext cx="408893"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VC</a:t>
              </a:r>
              <a:endParaRPr lang="en-US" sz="1600" b="1" dirty="0">
                <a:latin typeface="+mn-lt"/>
              </a:endParaRPr>
            </a:p>
          </p:txBody>
        </p:sp>
        <p:sp>
          <p:nvSpPr>
            <p:cNvPr id="8" name="TextBox 7"/>
            <p:cNvSpPr txBox="1"/>
            <p:nvPr/>
          </p:nvSpPr>
          <p:spPr>
            <a:xfrm>
              <a:off x="12550" y="3898776"/>
              <a:ext cx="492444"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VM</a:t>
              </a:r>
              <a:endParaRPr lang="en-US" sz="1600" b="1" dirty="0">
                <a:latin typeface="+mn-lt"/>
              </a:endParaRPr>
            </a:p>
          </p:txBody>
        </p:sp>
      </p:grpSp>
      <p:sp>
        <p:nvSpPr>
          <p:cNvPr id="10" name="TextBox 9"/>
          <p:cNvSpPr txBox="1"/>
          <p:nvPr/>
        </p:nvSpPr>
        <p:spPr>
          <a:xfrm>
            <a:off x="4826524" y="6396335"/>
            <a:ext cx="4317478"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2400" b="1" dirty="0" smtClean="0">
                <a:effectLst>
                  <a:outerShdw blurRad="50800" dist="38100" dir="2700000" algn="tl" rotWithShape="0">
                    <a:prstClr val="black"/>
                  </a:outerShdw>
                </a:effectLst>
                <a:latin typeface="+mn-lt"/>
              </a:rPr>
              <a:t>Relative technique contributions</a:t>
            </a:r>
            <a:endParaRPr lang="en-US" sz="2400"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26995346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D:\Dropbox\Presentations\SIGGRAPH_Asia_2012\Comparison\livingroom\ggbs_s_bpt.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1999" y="6396335"/>
            <a:ext cx="4572001"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smtClean="0">
                <a:effectLst>
                  <a:outerShdw blurRad="50800" dist="38100" dir="2700000" algn="tl" rotWithShape="0">
                    <a:prstClr val="black"/>
                  </a:outerShdw>
                </a:effectLst>
                <a:latin typeface="+mn-lt"/>
              </a:rPr>
              <a:t>Bidirectional path tracing </a:t>
            </a:r>
            <a:r>
              <a:rPr lang="en-US" sz="2400" dirty="0" smtClean="0">
                <a:effectLst>
                  <a:outerShdw blurRad="50800" dist="38100" dir="2700000" algn="tl" rotWithShape="0">
                    <a:prstClr val="black"/>
                  </a:outerShdw>
                </a:effectLst>
                <a:latin typeface="+mn-lt"/>
              </a:rPr>
              <a:t>(30 min)</a:t>
            </a:r>
            <a:endParaRPr lang="en-US" sz="2400"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15075253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Dropbox\Presentations\SIGGRAPH_Asia_2012\Comparison\car\ggbs_s_bpt.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1999" y="6396335"/>
            <a:ext cx="4572001"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smtClean="0">
                <a:effectLst>
                  <a:outerShdw blurRad="50800" dist="38100" dir="2700000" algn="tl" rotWithShape="0">
                    <a:prstClr val="black"/>
                  </a:outerShdw>
                </a:effectLst>
                <a:latin typeface="+mn-lt"/>
              </a:rPr>
              <a:t>Bidirectional path tracing </a:t>
            </a:r>
            <a:r>
              <a:rPr lang="en-US" sz="2400" dirty="0" smtClean="0">
                <a:effectLst>
                  <a:outerShdw blurRad="50800" dist="38100" dir="2700000" algn="tl" rotWithShape="0">
                    <a:prstClr val="black"/>
                  </a:outerShdw>
                </a:effectLst>
                <a:latin typeface="+mn-lt"/>
              </a:rPr>
              <a:t>(30 min)</a:t>
            </a:r>
            <a:endParaRPr lang="en-US" sz="2400"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33563257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Dropbox\Presentations\SIGGRAPH_Asia_2012\Comparison\car\ggbs_s_pp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72076" y="6396335"/>
            <a:ext cx="6371928"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smtClean="0">
                <a:effectLst>
                  <a:outerShdw blurRad="50800" dist="38100" dir="2700000" algn="tl" rotWithShape="0">
                    <a:prstClr val="black"/>
                  </a:outerShdw>
                </a:effectLst>
                <a:latin typeface="+mn-lt"/>
              </a:rPr>
              <a:t>Stochastic progressive photon mapping </a:t>
            </a:r>
            <a:r>
              <a:rPr lang="en-US" sz="2400" dirty="0" smtClean="0">
                <a:effectLst>
                  <a:outerShdw blurRad="50800" dist="38100" dir="2700000" algn="tl" rotWithShape="0">
                    <a:prstClr val="black"/>
                  </a:outerShdw>
                </a:effectLst>
                <a:latin typeface="+mn-lt"/>
              </a:rPr>
              <a:t>(30 min)</a:t>
            </a:r>
            <a:endParaRPr lang="en-US" sz="2400"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9479956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Dropbox\Presentations\SIGGRAPH_Asia_2012\Comparison\car\ggbs_s_vc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40480" y="6396335"/>
            <a:ext cx="5303522"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smtClean="0">
                <a:solidFill>
                  <a:srgbClr val="FFC000"/>
                </a:solidFill>
                <a:effectLst>
                  <a:outerShdw blurRad="50800" dist="38100" dir="2700000" algn="tl" rotWithShape="0">
                    <a:prstClr val="black"/>
                  </a:outerShdw>
                </a:effectLst>
                <a:latin typeface="+mn-lt"/>
              </a:rPr>
              <a:t>Vertex connection and merging </a:t>
            </a:r>
            <a:r>
              <a:rPr lang="en-US" sz="2400" dirty="0" smtClean="0">
                <a:solidFill>
                  <a:srgbClr val="FFC000"/>
                </a:solidFill>
                <a:effectLst>
                  <a:outerShdw blurRad="50800" dist="38100" dir="2700000" algn="tl" rotWithShape="0">
                    <a:prstClr val="black"/>
                  </a:outerShdw>
                </a:effectLst>
                <a:latin typeface="+mn-lt"/>
              </a:rPr>
              <a:t>(30 min)</a:t>
            </a:r>
            <a:endParaRPr lang="en-US" sz="2400" dirty="0">
              <a:solidFill>
                <a:srgbClr val="FFC000"/>
              </a:solidFill>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29908628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 y="0"/>
            <a:ext cx="9144069" cy="68580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1845" y="3901584"/>
            <a:ext cx="492444" cy="3002850"/>
            <a:chOff x="12550" y="3898776"/>
            <a:chExt cx="492444" cy="3002850"/>
          </a:xfrm>
          <a:effectLst>
            <a:outerShdw blurRad="50800" dist="38100" dir="2700000" algn="tl" rotWithShape="0">
              <a:prstClr val="black">
                <a:alpha val="40000"/>
              </a:prstClr>
            </a:outerShdw>
          </a:effectLst>
        </p:grpSpPr>
        <p:pic>
          <p:nvPicPr>
            <p:cNvPr id="5" name="Picture 3" descr="F:\Pres\images\Contributions\legend.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16200000">
              <a:off x="-931852" y="5289028"/>
              <a:ext cx="2381250" cy="238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326" y="6563072"/>
              <a:ext cx="408893"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VC</a:t>
              </a:r>
              <a:endParaRPr lang="en-US" sz="1600" b="1" dirty="0">
                <a:latin typeface="+mn-lt"/>
              </a:endParaRPr>
            </a:p>
          </p:txBody>
        </p:sp>
        <p:sp>
          <p:nvSpPr>
            <p:cNvPr id="8" name="TextBox 7"/>
            <p:cNvSpPr txBox="1"/>
            <p:nvPr/>
          </p:nvSpPr>
          <p:spPr>
            <a:xfrm>
              <a:off x="12550" y="3898776"/>
              <a:ext cx="492444" cy="338554"/>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1600" b="1" dirty="0" smtClean="0">
                  <a:latin typeface="+mn-lt"/>
                </a:rPr>
                <a:t>VM</a:t>
              </a:r>
              <a:endParaRPr lang="en-US" sz="1600" b="1" dirty="0">
                <a:latin typeface="+mn-lt"/>
              </a:endParaRPr>
            </a:p>
          </p:txBody>
        </p:sp>
      </p:grpSp>
      <p:sp>
        <p:nvSpPr>
          <p:cNvPr id="9" name="TextBox 8"/>
          <p:cNvSpPr txBox="1"/>
          <p:nvPr/>
        </p:nvSpPr>
        <p:spPr>
          <a:xfrm>
            <a:off x="4826524" y="6396335"/>
            <a:ext cx="4317478"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2400" b="1" dirty="0" smtClean="0">
                <a:effectLst>
                  <a:outerShdw blurRad="50800" dist="38100" dir="2700000" algn="tl" rotWithShape="0">
                    <a:prstClr val="black"/>
                  </a:outerShdw>
                </a:effectLst>
                <a:latin typeface="+mn-lt"/>
              </a:rPr>
              <a:t>Relative technique contributions</a:t>
            </a:r>
            <a:endParaRPr lang="en-US" sz="2400"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3352058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870857" y="2585868"/>
            <a:ext cx="2229394" cy="479548"/>
          </a:xfrm>
          <a:prstGeom prst="rect">
            <a:avLst/>
          </a:prstGeom>
          <a:solidFill>
            <a:srgbClr val="C00000">
              <a:alpha val="39000"/>
            </a:srgb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a:bodyPr>
              <a:lstStyle/>
              <a:p>
                <a:r>
                  <a:rPr lang="en-US" dirty="0" smtClean="0"/>
                  <a:t>Error convergence</a:t>
                </a:r>
                <a:endParaRPr lang="en-US" dirty="0" smtClean="0">
                  <a:solidFill>
                    <a:schemeClr val="accent1"/>
                  </a:solidFill>
                </a:endParaRPr>
              </a:p>
              <a:p>
                <a:pPr marL="795338" lvl="1" indent="-338138">
                  <a:buClr>
                    <a:srgbClr val="00B050"/>
                  </a:buClr>
                  <a:buSzPct val="100000"/>
                  <a:buFont typeface="Wingdings" pitchFamily="2" charset="2"/>
                  <a:buChar char=""/>
                </a:pPr>
                <a:r>
                  <a:rPr lang="en-US" dirty="0" smtClean="0"/>
                  <a:t>BPT</a:t>
                </a:r>
                <a:r>
                  <a:rPr lang="en-US" dirty="0"/>
                  <a:t>:   </a:t>
                </a:r>
                <a14:m>
                  <m:oMath xmlns:m="http://schemas.openxmlformats.org/officeDocument/2006/math">
                    <m:r>
                      <a:rPr lang="en-US" i="1">
                        <a:solidFill>
                          <a:schemeClr val="accent1"/>
                        </a:solidFill>
                        <a:latin typeface="Cambria Math"/>
                      </a:rPr>
                      <m:t>𝑂</m:t>
                    </m:r>
                    <m:d>
                      <m:dPr>
                        <m:ctrlPr>
                          <a:rPr lang="en-US" i="1">
                            <a:solidFill>
                              <a:schemeClr val="accent1"/>
                            </a:solidFill>
                            <a:latin typeface="Cambria Math"/>
                          </a:rPr>
                        </m:ctrlPr>
                      </m:dPr>
                      <m:e>
                        <m:sSup>
                          <m:sSupPr>
                            <m:ctrlPr>
                              <a:rPr lang="en-US" i="1">
                                <a:solidFill>
                                  <a:schemeClr val="accent1"/>
                                </a:solidFill>
                                <a:latin typeface="Cambria Math"/>
                              </a:rPr>
                            </m:ctrlPr>
                          </m:sSupPr>
                          <m:e>
                            <m:r>
                              <a:rPr lang="en-US" i="1">
                                <a:solidFill>
                                  <a:schemeClr val="accent1"/>
                                </a:solidFill>
                                <a:latin typeface="Cambria Math"/>
                              </a:rPr>
                              <m:t>𝑁</m:t>
                            </m:r>
                          </m:e>
                          <m:sup>
                            <m:r>
                              <a:rPr lang="en-US" i="1">
                                <a:solidFill>
                                  <a:schemeClr val="accent1"/>
                                </a:solidFill>
                                <a:latin typeface="Cambria Math"/>
                              </a:rPr>
                              <m:t>−0.5</m:t>
                            </m:r>
                          </m:sup>
                        </m:sSup>
                      </m:e>
                    </m:d>
                  </m:oMath>
                </a14:m>
                <a:endParaRPr lang="en-US" dirty="0" smtClean="0">
                  <a:solidFill>
                    <a:schemeClr val="accent1"/>
                  </a:solidFill>
                </a:endParaRPr>
              </a:p>
              <a:p>
                <a:pPr marL="795338" lvl="1" indent="-338138">
                  <a:spcBef>
                    <a:spcPts val="0"/>
                  </a:spcBef>
                  <a:buClr>
                    <a:srgbClr val="FF0000"/>
                  </a:buClr>
                  <a:buSzPct val="100000"/>
                  <a:buFont typeface="Wingdings" pitchFamily="2" charset="2"/>
                  <a:buChar char=""/>
                </a:pPr>
                <a:r>
                  <a:rPr lang="en-US" dirty="0" smtClean="0"/>
                  <a:t>PPM: </a:t>
                </a:r>
                <a14:m>
                  <m:oMath xmlns:m="http://schemas.openxmlformats.org/officeDocument/2006/math">
                    <m:r>
                      <a:rPr lang="en-US" i="1">
                        <a:solidFill>
                          <a:schemeClr val="accent1"/>
                        </a:solidFill>
                        <a:latin typeface="Cambria Math"/>
                      </a:rPr>
                      <m:t>𝑂</m:t>
                    </m:r>
                    <m:d>
                      <m:dPr>
                        <m:ctrlPr>
                          <a:rPr lang="en-US" i="1">
                            <a:solidFill>
                              <a:schemeClr val="accent1"/>
                            </a:solidFill>
                            <a:latin typeface="Cambria Math"/>
                          </a:rPr>
                        </m:ctrlPr>
                      </m:dPr>
                      <m:e>
                        <m:sSup>
                          <m:sSupPr>
                            <m:ctrlPr>
                              <a:rPr lang="en-US" i="1">
                                <a:solidFill>
                                  <a:schemeClr val="accent1"/>
                                </a:solidFill>
                                <a:latin typeface="Cambria Math"/>
                              </a:rPr>
                            </m:ctrlPr>
                          </m:sSupPr>
                          <m:e>
                            <m:r>
                              <a:rPr lang="en-US" i="1">
                                <a:solidFill>
                                  <a:schemeClr val="accent1"/>
                                </a:solidFill>
                                <a:latin typeface="Cambria Math"/>
                              </a:rPr>
                              <m:t>𝑁</m:t>
                            </m:r>
                          </m:e>
                          <m:sup>
                            <m:r>
                              <a:rPr lang="en-US" i="1">
                                <a:solidFill>
                                  <a:schemeClr val="accent1"/>
                                </a:solidFill>
                                <a:latin typeface="Cambria Math"/>
                              </a:rPr>
                              <m:t>−0.33</m:t>
                            </m:r>
                          </m:sup>
                        </m:sSup>
                      </m:e>
                    </m:d>
                  </m:oMath>
                </a14:m>
                <a:endParaRPr lang="en-US" dirty="0" smtClean="0"/>
              </a:p>
              <a:p>
                <a:pPr marL="795338" lvl="1" indent="-338138">
                  <a:buClr>
                    <a:srgbClr val="00B050"/>
                  </a:buClr>
                  <a:buSzPct val="100000"/>
                  <a:buFont typeface="Wingdings" pitchFamily="2" charset="2"/>
                  <a:buChar char=""/>
                </a:pPr>
                <a:r>
                  <a:rPr lang="en-US" dirty="0" smtClean="0"/>
                  <a:t>VCM</a:t>
                </a:r>
                <a:r>
                  <a:rPr lang="en-US" dirty="0"/>
                  <a:t>: </a:t>
                </a:r>
                <a14:m>
                  <m:oMath xmlns:m="http://schemas.openxmlformats.org/officeDocument/2006/math">
                    <m:r>
                      <a:rPr lang="en-US" i="1">
                        <a:solidFill>
                          <a:schemeClr val="accent1"/>
                        </a:solidFill>
                        <a:latin typeface="Cambria Math"/>
                      </a:rPr>
                      <m:t>𝑂</m:t>
                    </m:r>
                    <m:d>
                      <m:dPr>
                        <m:ctrlPr>
                          <a:rPr lang="en-US" i="1">
                            <a:solidFill>
                              <a:schemeClr val="accent1"/>
                            </a:solidFill>
                            <a:latin typeface="Cambria Math"/>
                          </a:rPr>
                        </m:ctrlPr>
                      </m:dPr>
                      <m:e>
                        <m:sSup>
                          <m:sSupPr>
                            <m:ctrlPr>
                              <a:rPr lang="en-US" i="1">
                                <a:solidFill>
                                  <a:schemeClr val="accent1"/>
                                </a:solidFill>
                                <a:latin typeface="Cambria Math"/>
                              </a:rPr>
                            </m:ctrlPr>
                          </m:sSupPr>
                          <m:e>
                            <m:r>
                              <a:rPr lang="en-US" i="1">
                                <a:solidFill>
                                  <a:schemeClr val="accent1"/>
                                </a:solidFill>
                                <a:latin typeface="Cambria Math"/>
                              </a:rPr>
                              <m:t>𝑁</m:t>
                            </m:r>
                          </m:e>
                          <m:sup>
                            <m:r>
                              <a:rPr lang="en-US" i="1">
                                <a:solidFill>
                                  <a:schemeClr val="accent1"/>
                                </a:solidFill>
                                <a:latin typeface="Cambria Math"/>
                              </a:rPr>
                              <m:t>−0.5</m:t>
                            </m:r>
                          </m:sup>
                        </m:sSup>
                      </m:e>
                    </m:d>
                  </m:oMath>
                </a14:m>
                <a:endParaRPr lang="en-US" dirty="0" smtClean="0"/>
              </a:p>
              <a:p>
                <a:endParaRPr lang="en-US" sz="1600" dirty="0" smtClean="0"/>
              </a:p>
              <a:p>
                <a:r>
                  <a:rPr lang="en-US" dirty="0" smtClean="0"/>
                  <a:t>Remaining challenges</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smtClean="0"/>
              <a:t>Wrap up</a:t>
            </a:r>
            <a:endParaRPr lang="en-GB" dirty="0"/>
          </a:p>
        </p:txBody>
      </p:sp>
      <p:pic>
        <p:nvPicPr>
          <p:cNvPr id="4" name="Picture 2" descr="D:\Dropbox\Images\RenderHistory\VertexMerging\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732" y="4014589"/>
            <a:ext cx="3597228" cy="2665271"/>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57626" y="4669526"/>
            <a:ext cx="3839992" cy="2081381"/>
            <a:chOff x="57626" y="4731034"/>
            <a:chExt cx="3839992" cy="2081381"/>
          </a:xfrm>
        </p:grpSpPr>
        <p:grpSp>
          <p:nvGrpSpPr>
            <p:cNvPr id="15" name="Group 14"/>
            <p:cNvGrpSpPr/>
            <p:nvPr/>
          </p:nvGrpSpPr>
          <p:grpSpPr>
            <a:xfrm>
              <a:off x="57626" y="5242932"/>
              <a:ext cx="2592288" cy="1569483"/>
              <a:chOff x="251520" y="5175146"/>
              <a:chExt cx="2592288" cy="1569483"/>
            </a:xfrm>
          </p:grpSpPr>
          <p:pic>
            <p:nvPicPr>
              <p:cNvPr id="11" name="Picture 2" descr="D:\Dropbox\Images\RenderHistory\VertexMerging\R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587" t="25006" r="9220" b="51139"/>
              <a:stretch/>
            </p:blipFill>
            <p:spPr bwMode="auto">
              <a:xfrm>
                <a:off x="251520" y="5175147"/>
                <a:ext cx="2592288" cy="1569482"/>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sp>
            <p:nvSpPr>
              <p:cNvPr id="12" name="Rectangle 11"/>
              <p:cNvSpPr/>
              <p:nvPr/>
            </p:nvSpPr>
            <p:spPr>
              <a:xfrm>
                <a:off x="251520" y="5175146"/>
                <a:ext cx="2592288" cy="1566221"/>
              </a:xfrm>
              <a:prstGeom prst="rect">
                <a:avLst/>
              </a:prstGeom>
              <a:noFill/>
              <a:ln w="22225">
                <a:solidFill>
                  <a:srgbClr val="C00000"/>
                </a:solidFill>
              </a:ln>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grpSp>
        <p:cxnSp>
          <p:nvCxnSpPr>
            <p:cNvPr id="13" name="Straight Connector 12"/>
            <p:cNvCxnSpPr/>
            <p:nvPr/>
          </p:nvCxnSpPr>
          <p:spPr>
            <a:xfrm flipV="1">
              <a:off x="2649914" y="5408732"/>
              <a:ext cx="1247704" cy="1403683"/>
            </a:xfrm>
            <a:prstGeom prst="line">
              <a:avLst/>
            </a:prstGeom>
            <a:ln w="25400">
              <a:solidFill>
                <a:srgbClr val="C0000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626" y="4731034"/>
              <a:ext cx="2754870" cy="511899"/>
            </a:xfrm>
            <a:prstGeom prst="line">
              <a:avLst/>
            </a:prstGeom>
            <a:ln w="25400">
              <a:solidFill>
                <a:srgbClr val="C0000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12496" y="4731034"/>
              <a:ext cx="1085122" cy="655614"/>
            </a:xfrm>
            <a:prstGeom prst="rect">
              <a:avLst/>
            </a:prstGeom>
            <a:noFill/>
            <a:ln w="22225">
              <a:solidFill>
                <a:srgbClr val="C00000"/>
              </a:solidFill>
            </a:ln>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grpSp>
      <p:sp>
        <p:nvSpPr>
          <p:cNvPr id="24" name="TextBox 23"/>
          <p:cNvSpPr txBox="1"/>
          <p:nvPr/>
        </p:nvSpPr>
        <p:spPr>
          <a:xfrm>
            <a:off x="8324028" y="9002560"/>
            <a:ext cx="691130" cy="304207"/>
          </a:xfrm>
          <a:prstGeom prst="rect">
            <a:avLst/>
          </a:prstGeom>
          <a:solidFill>
            <a:schemeClr val="bg1">
              <a:alpha val="26000"/>
            </a:schemeClr>
          </a:solidFill>
        </p:spPr>
        <p:txBody>
          <a:bodyPr wrap="square" rtlCol="0" anchor="ctr">
            <a:noAutofit/>
          </a:bodyPr>
          <a:lstStyle/>
          <a:p>
            <a:pPr algn="ctr"/>
            <a:r>
              <a:rPr lang="en-US" sz="2000" dirty="0" smtClean="0">
                <a:effectLst>
                  <a:outerShdw blurRad="50800" dist="38100" dir="2700000" algn="tl" rotWithShape="0">
                    <a:prstClr val="black"/>
                  </a:outerShdw>
                </a:effectLst>
                <a:latin typeface="+mn-lt"/>
              </a:rPr>
              <a:t>VCM</a:t>
            </a:r>
            <a:endParaRPr lang="en-US" sz="2000" dirty="0">
              <a:effectLst>
                <a:outerShdw blurRad="50800" dist="38100" dir="2700000" algn="tl" rotWithShape="0">
                  <a:prstClr val="black"/>
                </a:outerShdw>
              </a:effectLst>
              <a:latin typeface="+mn-lt"/>
            </a:endParaRPr>
          </a:p>
        </p:txBody>
      </p:sp>
      <p:grpSp>
        <p:nvGrpSpPr>
          <p:cNvPr id="27" name="Group 26"/>
          <p:cNvGrpSpPr/>
          <p:nvPr/>
        </p:nvGrpSpPr>
        <p:grpSpPr>
          <a:xfrm>
            <a:off x="4364135" y="1048800"/>
            <a:ext cx="4642557" cy="5633299"/>
            <a:chOff x="4372602" y="1108069"/>
            <a:chExt cx="4642557" cy="5633299"/>
          </a:xfrm>
        </p:grpSpPr>
        <p:grpSp>
          <p:nvGrpSpPr>
            <p:cNvPr id="3" name="Group 2"/>
            <p:cNvGrpSpPr/>
            <p:nvPr/>
          </p:nvGrpSpPr>
          <p:grpSpPr>
            <a:xfrm>
              <a:off x="4372602" y="1108069"/>
              <a:ext cx="4642557" cy="5633299"/>
              <a:chOff x="4765539" y="1283750"/>
              <a:chExt cx="4232994" cy="5136334"/>
            </a:xfrm>
          </p:grpSpPr>
          <p:pic>
            <p:nvPicPr>
              <p:cNvPr id="8" name="Picture 2" descr="C:\Users\Iliyan\Desktop\kitch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539" y="1283750"/>
                <a:ext cx="4232994" cy="3276180"/>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5364" t="59757" r="62654" b="4416"/>
              <a:stretch/>
            </p:blipFill>
            <p:spPr bwMode="auto">
              <a:xfrm>
                <a:off x="6917551" y="4616221"/>
                <a:ext cx="2080982" cy="1803863"/>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pic>
            <p:nvPicPr>
              <p:cNvPr id="10" name="Picture 2" descr="C:\Users\Iliyan\Desktop\kitchen.png"/>
              <p:cNvPicPr>
                <a:picLocks noChangeAspect="1" noChangeArrowheads="1"/>
              </p:cNvPicPr>
              <p:nvPr/>
            </p:nvPicPr>
            <p:blipFill rotWithShape="1">
              <a:blip r:embed="rId5">
                <a:extLst>
                  <a:ext uri="{28A0092B-C50C-407E-A947-70E740481C1C}">
                    <a14:useLocalDpi xmlns:a14="http://schemas.microsoft.com/office/drawing/2010/main" val="0"/>
                  </a:ext>
                </a:extLst>
              </a:blip>
              <a:srcRect l="5364" t="59742" r="62654" b="4438"/>
              <a:stretch/>
            </p:blipFill>
            <p:spPr bwMode="auto">
              <a:xfrm>
                <a:off x="4765539" y="4616221"/>
                <a:ext cx="2080982" cy="1803863"/>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grpSp>
        <p:sp>
          <p:nvSpPr>
            <p:cNvPr id="25" name="TextBox 24"/>
            <p:cNvSpPr txBox="1"/>
            <p:nvPr/>
          </p:nvSpPr>
          <p:spPr>
            <a:xfrm>
              <a:off x="8477251" y="6493720"/>
              <a:ext cx="537908" cy="247648"/>
            </a:xfrm>
            <a:prstGeom prst="rect">
              <a:avLst/>
            </a:prstGeom>
            <a:solidFill>
              <a:schemeClr val="bg1">
                <a:alpha val="25000"/>
              </a:schemeClr>
            </a:solidFill>
          </p:spPr>
          <p:txBody>
            <a:bodyPr wrap="square" rtlCol="0" anchor="ctr">
              <a:noAutofit/>
            </a:bodyPr>
            <a:lstStyle/>
            <a:p>
              <a:pPr algn="ctr"/>
              <a:r>
                <a:rPr lang="en-US" sz="1400" dirty="0" smtClean="0">
                  <a:effectLst>
                    <a:outerShdw blurRad="50800" dist="38100" dir="2700000" algn="tl" rotWithShape="0">
                      <a:prstClr val="black"/>
                    </a:outerShdw>
                  </a:effectLst>
                  <a:latin typeface="+mn-lt"/>
                </a:rPr>
                <a:t>BPT</a:t>
              </a:r>
              <a:endParaRPr lang="en-US" sz="1400" dirty="0">
                <a:effectLst>
                  <a:outerShdw blurRad="50800" dist="38100" dir="2700000" algn="tl" rotWithShape="0">
                    <a:prstClr val="black"/>
                  </a:outerShdw>
                </a:effectLst>
                <a:latin typeface="+mn-lt"/>
              </a:endParaRPr>
            </a:p>
          </p:txBody>
        </p:sp>
        <p:sp>
          <p:nvSpPr>
            <p:cNvPr id="26" name="TextBox 25"/>
            <p:cNvSpPr txBox="1"/>
            <p:nvPr/>
          </p:nvSpPr>
          <p:spPr>
            <a:xfrm>
              <a:off x="6115063" y="6493720"/>
              <a:ext cx="539866" cy="247648"/>
            </a:xfrm>
            <a:prstGeom prst="rect">
              <a:avLst/>
            </a:prstGeom>
            <a:solidFill>
              <a:schemeClr val="bg1">
                <a:alpha val="25000"/>
              </a:schemeClr>
            </a:solidFill>
          </p:spPr>
          <p:txBody>
            <a:bodyPr wrap="square" rtlCol="0" anchor="ctr">
              <a:noAutofit/>
            </a:bodyPr>
            <a:lstStyle/>
            <a:p>
              <a:pPr algn="ctr"/>
              <a:r>
                <a:rPr lang="en-US" sz="1400" dirty="0" smtClean="0">
                  <a:effectLst>
                    <a:outerShdw blurRad="50800" dist="38100" dir="2700000" algn="tl" rotWithShape="0">
                      <a:prstClr val="black"/>
                    </a:outerShdw>
                  </a:effectLst>
                  <a:latin typeface="+mn-lt"/>
                </a:rPr>
                <a:t>VCM</a:t>
              </a:r>
              <a:endParaRPr lang="en-US" sz="1400" dirty="0">
                <a:effectLst>
                  <a:outerShdw blurRad="50800" dist="38100" dir="2700000" algn="tl" rotWithShape="0">
                    <a:prstClr val="black"/>
                  </a:outerShdw>
                </a:effectLst>
                <a:latin typeface="+mn-lt"/>
              </a:endParaRPr>
            </a:p>
          </p:txBody>
        </p:sp>
        <p:sp>
          <p:nvSpPr>
            <p:cNvPr id="29" name="TextBox 28"/>
            <p:cNvSpPr txBox="1"/>
            <p:nvPr/>
          </p:nvSpPr>
          <p:spPr>
            <a:xfrm>
              <a:off x="4372602" y="4453587"/>
              <a:ext cx="539866" cy="247648"/>
            </a:xfrm>
            <a:prstGeom prst="rect">
              <a:avLst/>
            </a:prstGeom>
            <a:solidFill>
              <a:schemeClr val="bg1">
                <a:alpha val="25000"/>
              </a:schemeClr>
            </a:solidFill>
          </p:spPr>
          <p:txBody>
            <a:bodyPr wrap="square" rtlCol="0" anchor="ctr">
              <a:noAutofit/>
            </a:bodyPr>
            <a:lstStyle/>
            <a:p>
              <a:pPr algn="ctr"/>
              <a:r>
                <a:rPr lang="en-US" sz="1400" dirty="0" smtClean="0">
                  <a:effectLst>
                    <a:outerShdw blurRad="50800" dist="38100" dir="2700000" algn="tl" rotWithShape="0">
                      <a:prstClr val="black"/>
                    </a:outerShdw>
                  </a:effectLst>
                  <a:latin typeface="+mn-lt"/>
                </a:rPr>
                <a:t>VCM</a:t>
              </a:r>
              <a:endParaRPr lang="en-US" sz="1400" dirty="0">
                <a:effectLst>
                  <a:outerShdw blurRad="50800" dist="38100" dir="2700000" algn="tl" rotWithShape="0">
                    <a:prstClr val="black"/>
                  </a:outerShdw>
                </a:effectLst>
                <a:latin typeface="+mn-lt"/>
              </a:endParaRPr>
            </a:p>
          </p:txBody>
        </p:sp>
      </p:grpSp>
    </p:spTree>
    <p:extLst>
      <p:ext uri="{BB962C8B-B14F-4D97-AF65-F5344CB8AC3E}">
        <p14:creationId xmlns:p14="http://schemas.microsoft.com/office/powerpoint/2010/main" val="687572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6031" y="3105835"/>
            <a:ext cx="3811941" cy="707886"/>
          </a:xfrm>
          <a:prstGeom prst="rect">
            <a:avLst/>
          </a:prstGeom>
          <a:noFill/>
        </p:spPr>
        <p:txBody>
          <a:bodyPr wrap="none" rtlCol="0">
            <a:spAutoFit/>
          </a:bodyPr>
          <a:lstStyle/>
          <a:p>
            <a:pPr algn="ctr"/>
            <a:r>
              <a:rPr lang="en-US" sz="4000" dirty="0" smtClean="0">
                <a:latin typeface="+mj-lt"/>
              </a:rPr>
              <a:t>One more thing…</a:t>
            </a:r>
            <a:endParaRPr lang="en-US" sz="4000" dirty="0">
              <a:latin typeface="+mj-lt"/>
            </a:endParaRPr>
          </a:p>
        </p:txBody>
      </p:sp>
    </p:spTree>
    <p:extLst>
      <p:ext uri="{BB962C8B-B14F-4D97-AF65-F5344CB8AC3E}">
        <p14:creationId xmlns:p14="http://schemas.microsoft.com/office/powerpoint/2010/main" val="1088753608"/>
      </p:ext>
    </p:extLst>
  </p:cSld>
  <p:clrMapOvr>
    <a:masterClrMapping/>
  </p:clrMapOvr>
  <p:transition spd="slow">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scene3d>
              <a:camera prst="orthographicFront"/>
              <a:lightRig rig="threePt" dir="t"/>
            </a:scene3d>
            <a:sp3d prstMaterial="metal">
              <a:bevelT w="19050" h="6350"/>
              <a:extrusionClr>
                <a:schemeClr val="tx1"/>
              </a:extrusionClr>
              <a:contourClr>
                <a:schemeClr val="tx1"/>
              </a:contourClr>
            </a:sp3d>
          </a:bodyPr>
          <a:lstStyle/>
          <a:p>
            <a:pPr marL="64008" indent="0" algn="ctr">
              <a:lnSpc>
                <a:spcPct val="70000"/>
              </a:lnSpc>
              <a:buNone/>
            </a:pPr>
            <a:r>
              <a:rPr lang="en-US" sz="3200" dirty="0" smtClean="0">
                <a:solidFill>
                  <a:schemeClr val="accent5">
                    <a:lumMod val="40000"/>
                    <a:lumOff val="60000"/>
                  </a:schemeClr>
                </a:solidFill>
              </a:rPr>
              <a:t>“</a:t>
            </a:r>
            <a:r>
              <a:rPr lang="en-US" sz="3200" b="1" dirty="0" smtClean="0">
                <a:solidFill>
                  <a:schemeClr val="accent5">
                    <a:lumMod val="40000"/>
                    <a:lumOff val="60000"/>
                  </a:schemeClr>
                </a:solidFill>
              </a:rPr>
              <a:t>Unifying Points, Beams, and Paths in</a:t>
            </a:r>
          </a:p>
          <a:p>
            <a:pPr marL="64008" indent="0" algn="ctr">
              <a:lnSpc>
                <a:spcPct val="70000"/>
              </a:lnSpc>
              <a:buNone/>
            </a:pPr>
            <a:r>
              <a:rPr lang="en-US" sz="3200" b="1" dirty="0" smtClean="0">
                <a:solidFill>
                  <a:schemeClr val="accent5">
                    <a:lumMod val="40000"/>
                    <a:lumOff val="60000"/>
                  </a:schemeClr>
                </a:solidFill>
              </a:rPr>
              <a:t>Volumetric Light Transport Simulation</a:t>
            </a:r>
            <a:r>
              <a:rPr lang="en-US" sz="3200" dirty="0" smtClean="0">
                <a:solidFill>
                  <a:schemeClr val="accent5">
                    <a:lumMod val="40000"/>
                    <a:lumOff val="60000"/>
                  </a:schemeClr>
                </a:solidFill>
              </a:rPr>
              <a:t>”</a:t>
            </a:r>
            <a:endParaRPr lang="en-US" dirty="0" smtClean="0">
              <a:solidFill>
                <a:schemeClr val="accent5">
                  <a:lumMod val="40000"/>
                  <a:lumOff val="60000"/>
                </a:schemeClr>
              </a:solidFill>
            </a:endParaRPr>
          </a:p>
          <a:p>
            <a:pPr marL="64008" indent="0" algn="ctr">
              <a:buNone/>
            </a:pPr>
            <a:r>
              <a:rPr lang="en-US" sz="2800" i="1" dirty="0" smtClean="0"/>
              <a:t>[Křivánek et al. 2014]</a:t>
            </a:r>
            <a:endParaRPr lang="en-US" dirty="0" smtClean="0">
              <a:solidFill>
                <a:schemeClr val="accent5">
                  <a:lumMod val="40000"/>
                  <a:lumOff val="60000"/>
                </a:schemeClr>
              </a:solidFill>
            </a:endParaRPr>
          </a:p>
        </p:txBody>
      </p:sp>
      <p:sp>
        <p:nvSpPr>
          <p:cNvPr id="2" name="Title 1"/>
          <p:cNvSpPr>
            <a:spLocks noGrp="1"/>
          </p:cNvSpPr>
          <p:nvPr>
            <p:ph type="title"/>
          </p:nvPr>
        </p:nvSpPr>
        <p:spPr/>
        <p:txBody>
          <a:bodyPr/>
          <a:lstStyle/>
          <a:p>
            <a:r>
              <a:rPr lang="en-US" smtClean="0"/>
              <a:t>Extention to participating media</a:t>
            </a:r>
            <a:endParaRPr lang="en-US" dirty="0"/>
          </a:p>
        </p:txBody>
      </p:sp>
      <p:pic>
        <p:nvPicPr>
          <p:cNvPr id="10243" name="Picture 3" descr="D:\Dropbox\Images\Renders\For bragging\Points beams paths\Still lif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0487" y="1124744"/>
            <a:ext cx="7903026" cy="3457108"/>
          </a:xfrm>
          <a:prstGeom prst="rect">
            <a:avLst/>
          </a:prstGeom>
          <a:noFill/>
          <a:effectLst>
            <a:outerShdw blurRad="190500" algn="ctr" rotWithShape="0">
              <a:prstClr val="black">
                <a:alpha val="70000"/>
              </a:prstClr>
            </a:outerShdw>
          </a:effectLst>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66700" y="4941168"/>
            <a:ext cx="8869680" cy="1831106"/>
          </a:xfrm>
          <a:prstGeom prst="rect">
            <a:avLst/>
          </a:prstGeom>
        </p:spPr>
        <p:txBody>
          <a:bodyPr lIns="144000" tIns="144000">
            <a:normAutofit/>
            <a:scene3d>
              <a:camera prst="orthographicFront"/>
              <a:lightRig rig="threePt" dir="t"/>
            </a:scene3d>
            <a:sp3d prstMaterial="metal">
              <a:bevelT w="19050" h="6350"/>
              <a:extrusionClr>
                <a:schemeClr val="tx1"/>
              </a:extrusionClr>
              <a:contourClr>
                <a:schemeClr val="tx1"/>
              </a:contourClr>
            </a:sp3d>
          </a:bodyPr>
          <a:lstStyle>
            <a:lvl1pPr marL="448056" indent="-384048" algn="l" rtl="0" eaLnBrk="1" latinLnBrk="0" hangingPunct="1">
              <a:spcBef>
                <a:spcPct val="20000"/>
              </a:spcBef>
              <a:buClr>
                <a:srgbClr val="FFC000"/>
              </a:buClr>
              <a:buSzPct val="70000"/>
              <a:buFont typeface="Wingdings 2" pitchFamily="18" charset="2"/>
              <a:buChar char=""/>
              <a:defRPr kumimoji="0" sz="30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1pPr>
            <a:lvl2pPr marL="756000" indent="-285750" algn="l" rtl="0" eaLnBrk="1" latinLnBrk="0" hangingPunct="1">
              <a:spcBef>
                <a:spcPct val="20000"/>
              </a:spcBef>
              <a:buClr>
                <a:srgbClr val="FFC000"/>
              </a:buClr>
              <a:buSzPct val="70000"/>
              <a:buFont typeface="Wingdings 2" pitchFamily="18" charset="2"/>
              <a:buChar char=""/>
              <a:defRPr kumimoji="0" sz="26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2pPr>
            <a:lvl3pPr marL="1019175" indent="-228600" algn="l" rtl="0" eaLnBrk="1" latinLnBrk="0" hangingPunct="1">
              <a:spcBef>
                <a:spcPct val="20000"/>
              </a:spcBef>
              <a:buClr>
                <a:srgbClr val="FFC000"/>
              </a:buClr>
              <a:buFont typeface="Wingdings 2"/>
              <a:buChar char=""/>
              <a:defRPr kumimoji="0" sz="24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3pPr>
            <a:lvl4pPr marL="1236663" indent="-209550" algn="l" rtl="0" eaLnBrk="1" latinLnBrk="0" hangingPunct="1">
              <a:spcBef>
                <a:spcPct val="20000"/>
              </a:spcBef>
              <a:buClr>
                <a:srgbClr val="FFC000"/>
              </a:buClr>
              <a:buSzPct val="90000"/>
              <a:buFont typeface="Verdana" pitchFamily="34" charset="0"/>
              <a:buChar char="-"/>
              <a:defRPr kumimoji="0" sz="20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4pPr>
            <a:lvl5pPr marL="1455738" indent="-209550" algn="l" rtl="0" eaLnBrk="1" latinLnBrk="0" hangingPunct="1">
              <a:spcBef>
                <a:spcPct val="20000"/>
              </a:spcBef>
              <a:buClr>
                <a:srgbClr val="FFC000"/>
              </a:buClr>
              <a:buFont typeface="Wingdings 2"/>
              <a:buChar char=""/>
              <a:defRPr kumimoji="0" sz="19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marL="64008" indent="0" algn="ctr" fontAlgn="auto">
              <a:lnSpc>
                <a:spcPct val="70000"/>
              </a:lnSpc>
              <a:spcAft>
                <a:spcPts val="0"/>
              </a:spcAft>
              <a:buFont typeface="Wingdings 2" pitchFamily="18" charset="2"/>
              <a:buNone/>
            </a:pPr>
            <a:r>
              <a:rPr lang="en-US" sz="3200" smtClean="0">
                <a:solidFill>
                  <a:schemeClr val="accent5">
                    <a:lumMod val="40000"/>
                    <a:lumOff val="60000"/>
                  </a:schemeClr>
                </a:solidFill>
              </a:rPr>
              <a:t>“</a:t>
            </a:r>
            <a:r>
              <a:rPr lang="en-US" sz="3200" b="1" smtClean="0">
                <a:solidFill>
                  <a:schemeClr val="accent5">
                    <a:lumMod val="40000"/>
                    <a:lumOff val="60000"/>
                  </a:schemeClr>
                </a:solidFill>
              </a:rPr>
              <a:t>Unifying Points, Beams, and Paths in</a:t>
            </a:r>
          </a:p>
          <a:p>
            <a:pPr marL="64008" indent="0" algn="ctr" fontAlgn="auto">
              <a:lnSpc>
                <a:spcPct val="70000"/>
              </a:lnSpc>
              <a:spcAft>
                <a:spcPts val="0"/>
              </a:spcAft>
              <a:buFont typeface="Wingdings 2" pitchFamily="18" charset="2"/>
              <a:buNone/>
            </a:pPr>
            <a:r>
              <a:rPr lang="en-US" sz="3200" b="1" smtClean="0">
                <a:solidFill>
                  <a:schemeClr val="accent5">
                    <a:lumMod val="40000"/>
                    <a:lumOff val="60000"/>
                  </a:schemeClr>
                </a:solidFill>
              </a:rPr>
              <a:t>Volumetric Light Transport Simulation</a:t>
            </a:r>
            <a:r>
              <a:rPr lang="en-US" sz="3200" smtClean="0">
                <a:solidFill>
                  <a:schemeClr val="accent5">
                    <a:lumMod val="40000"/>
                    <a:lumOff val="60000"/>
                  </a:schemeClr>
                </a:solidFill>
              </a:rPr>
              <a:t>”</a:t>
            </a:r>
            <a:endParaRPr lang="en-US" smtClean="0">
              <a:solidFill>
                <a:schemeClr val="accent5">
                  <a:lumMod val="40000"/>
                  <a:lumOff val="60000"/>
                </a:schemeClr>
              </a:solidFill>
            </a:endParaRPr>
          </a:p>
          <a:p>
            <a:pPr marL="64008" indent="0" algn="ctr" fontAlgn="auto">
              <a:spcAft>
                <a:spcPts val="0"/>
              </a:spcAft>
              <a:buFont typeface="Wingdings 2" pitchFamily="18" charset="2"/>
              <a:buNone/>
            </a:pPr>
            <a:r>
              <a:rPr lang="en-US" sz="2800" i="1" smtClean="0"/>
              <a:t>[Křivánek et al. 2014]</a:t>
            </a:r>
            <a:endParaRPr lang="en-US" dirty="0" smtClean="0">
              <a:solidFill>
                <a:schemeClr val="accent5">
                  <a:lumMod val="40000"/>
                  <a:lumOff val="60000"/>
                </a:schemeClr>
              </a:solidFill>
            </a:endParaRPr>
          </a:p>
        </p:txBody>
      </p:sp>
    </p:spTree>
    <p:extLst>
      <p:ext uri="{BB962C8B-B14F-4D97-AF65-F5344CB8AC3E}">
        <p14:creationId xmlns:p14="http://schemas.microsoft.com/office/powerpoint/2010/main" val="970198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3" name="Picture 7" descr="D:\Dropbox\Presentations\SIGGRAPH_Asia_2012\Comparison\livingroom\ggbs_s_pp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72076" y="6396335"/>
            <a:ext cx="6371928"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smtClean="0">
                <a:effectLst>
                  <a:outerShdw blurRad="50800" dist="38100" dir="2700000" algn="tl" rotWithShape="0">
                    <a:prstClr val="black"/>
                  </a:outerShdw>
                </a:effectLst>
                <a:latin typeface="+mn-lt"/>
              </a:rPr>
              <a:t>Stochastic progressive photon mapping </a:t>
            </a:r>
            <a:r>
              <a:rPr lang="en-US" sz="2400" dirty="0" smtClean="0">
                <a:effectLst>
                  <a:outerShdw blurRad="50800" dist="38100" dir="2700000" algn="tl" rotWithShape="0">
                    <a:prstClr val="black"/>
                  </a:outerShdw>
                </a:effectLst>
                <a:latin typeface="+mn-lt"/>
              </a:rPr>
              <a:t>(30 min)</a:t>
            </a:r>
            <a:endParaRPr lang="en-US" sz="2400" dirty="0">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1002805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D:\Dropbox\Presentations\SIGGRAPH_Asia_2012\Comparison\livingroom\ggbs_s_vc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40480" y="6396335"/>
            <a:ext cx="5303522"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smtClean="0">
                <a:solidFill>
                  <a:srgbClr val="FFC000"/>
                </a:solidFill>
                <a:effectLst>
                  <a:outerShdw blurRad="50800" dist="38100" dir="2700000" algn="tl" rotWithShape="0">
                    <a:prstClr val="black"/>
                  </a:outerShdw>
                </a:effectLst>
                <a:latin typeface="+mn-lt"/>
              </a:rPr>
              <a:t>Vertex connection and merging </a:t>
            </a:r>
            <a:r>
              <a:rPr lang="en-US" sz="2400" dirty="0" smtClean="0">
                <a:solidFill>
                  <a:srgbClr val="FFC000"/>
                </a:solidFill>
                <a:effectLst>
                  <a:outerShdw blurRad="50800" dist="38100" dir="2700000" algn="tl" rotWithShape="0">
                    <a:prstClr val="black"/>
                  </a:outerShdw>
                </a:effectLst>
                <a:latin typeface="+mn-lt"/>
              </a:rPr>
              <a:t>(30 min)</a:t>
            </a:r>
            <a:endParaRPr lang="en-US" sz="2400" dirty="0">
              <a:solidFill>
                <a:srgbClr val="FFC000"/>
              </a:solidFill>
              <a:effectLst>
                <a:outerShdw blurRad="50800" dist="38100" dir="2700000" algn="tl" rotWithShape="0">
                  <a:prstClr val="black"/>
                </a:outerShdw>
              </a:effectLst>
              <a:latin typeface="+mn-lt"/>
            </a:endParaRPr>
          </a:p>
        </p:txBody>
      </p:sp>
    </p:spTree>
    <p:extLst>
      <p:ext uri="{BB962C8B-B14F-4D97-AF65-F5344CB8AC3E}">
        <p14:creationId xmlns:p14="http://schemas.microsoft.com/office/powerpoint/2010/main" val="597032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BPT vs PM</a:t>
            </a:r>
            <a:endParaRPr lang="en-GB" dirty="0"/>
          </a:p>
        </p:txBody>
      </p:sp>
      <p:sp>
        <p:nvSpPr>
          <p:cNvPr id="17" name="TextBox 16"/>
          <p:cNvSpPr txBox="1"/>
          <p:nvPr/>
        </p:nvSpPr>
        <p:spPr>
          <a:xfrm>
            <a:off x="179512" y="5343599"/>
            <a:ext cx="5796643" cy="461665"/>
          </a:xfrm>
          <a:prstGeom prst="rect">
            <a:avLst/>
          </a:prstGeom>
          <a:solidFill>
            <a:schemeClr val="tx1">
              <a:alpha val="25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Bidirectional path tracing</a:t>
            </a:r>
            <a:endParaRPr lang="en-US" sz="2400" dirty="0">
              <a:effectLst>
                <a:outerShdw blurRad="50800" dist="38100" dir="2700000" algn="tl" rotWithShape="0">
                  <a:prstClr val="black"/>
                </a:outerShdw>
              </a:effectLst>
              <a:latin typeface="+mn-lt"/>
            </a:endParaRPr>
          </a:p>
        </p:txBody>
      </p:sp>
      <p:sp>
        <p:nvSpPr>
          <p:cNvPr id="18" name="TextBox 17"/>
          <p:cNvSpPr txBox="1"/>
          <p:nvPr/>
        </p:nvSpPr>
        <p:spPr>
          <a:xfrm>
            <a:off x="6156176" y="5343599"/>
            <a:ext cx="2808312" cy="461665"/>
          </a:xfrm>
          <a:prstGeom prst="rect">
            <a:avLst/>
          </a:prstGeom>
          <a:solidFill>
            <a:schemeClr val="tx1">
              <a:alpha val="25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Photon mapping</a:t>
            </a:r>
            <a:endParaRPr lang="en-US" sz="2400" dirty="0">
              <a:effectLst>
                <a:outerShdw blurRad="50800" dist="38100" dir="2700000" algn="tl" rotWithShape="0">
                  <a:prstClr val="black"/>
                </a:outerShdw>
              </a:effectLst>
              <a:latin typeface="+mn-lt"/>
            </a:endParaRPr>
          </a:p>
        </p:txBody>
      </p:sp>
      <p:cxnSp>
        <p:nvCxnSpPr>
          <p:cNvPr id="29" name="Straight Arrow Connector 28"/>
          <p:cNvCxnSpPr>
            <a:stCxn id="41" idx="3"/>
            <a:endCxn id="3" idx="1"/>
          </p:cNvCxnSpPr>
          <p:nvPr/>
        </p:nvCxnSpPr>
        <p:spPr>
          <a:xfrm>
            <a:off x="533280" y="2929626"/>
            <a:ext cx="810270" cy="1405827"/>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1988343"/>
            <a:ext cx="2808312" cy="2480452"/>
            <a:chOff x="179512" y="1635150"/>
            <a:chExt cx="2808312" cy="2480452"/>
          </a:xfrm>
        </p:grpSpPr>
        <p:sp>
          <p:nvSpPr>
            <p:cNvPr id="50" name="Rectangle 49"/>
            <p:cNvSpPr/>
            <p:nvPr/>
          </p:nvSpPr>
          <p:spPr>
            <a:xfrm>
              <a:off x="179512" y="1635150"/>
              <a:ext cx="2808311" cy="2480452"/>
            </a:xfrm>
            <a:prstGeom prst="rect">
              <a:avLst/>
            </a:prstGeom>
            <a:solidFill>
              <a:schemeClr val="tx1">
                <a:alpha val="20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2" name="Frame 1"/>
            <p:cNvSpPr/>
            <p:nvPr/>
          </p:nvSpPr>
          <p:spPr>
            <a:xfrm>
              <a:off x="179512" y="1635150"/>
              <a:ext cx="2808312" cy="2480452"/>
            </a:xfrm>
            <a:prstGeom prst="frame">
              <a:avLst>
                <a:gd name="adj1" fmla="val 3540"/>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 name="Rectangle 3"/>
            <p:cNvSpPr/>
            <p:nvPr/>
          </p:nvSpPr>
          <p:spPr>
            <a:xfrm>
              <a:off x="1129159" y="1707503"/>
              <a:ext cx="909018" cy="116345"/>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28" name="Group 27"/>
            <p:cNvGrpSpPr/>
            <p:nvPr/>
          </p:nvGrpSpPr>
          <p:grpSpPr>
            <a:xfrm rot="774754">
              <a:off x="336427" y="2434380"/>
              <a:ext cx="410270" cy="298378"/>
              <a:chOff x="3192789" y="1005143"/>
              <a:chExt cx="785815" cy="571503"/>
            </a:xfrm>
          </p:grpSpPr>
          <p:sp>
            <p:nvSpPr>
              <p:cNvPr id="40" name="Isosceles Triangle 39"/>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41" name="Rectangle 40"/>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grpSp>
      <p:cxnSp>
        <p:nvCxnSpPr>
          <p:cNvPr id="48" name="Straight Arrow Connector 47"/>
          <p:cNvCxnSpPr>
            <a:stCxn id="3" idx="7"/>
            <a:endCxn id="47" idx="3"/>
          </p:cNvCxnSpPr>
          <p:nvPr/>
        </p:nvCxnSpPr>
        <p:spPr>
          <a:xfrm flipV="1">
            <a:off x="1435620" y="3297374"/>
            <a:ext cx="1422014" cy="1038079"/>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7" idx="1"/>
            <a:endCxn id="58" idx="5"/>
          </p:cNvCxnSpPr>
          <p:nvPr/>
        </p:nvCxnSpPr>
        <p:spPr>
          <a:xfrm flipH="1" flipV="1">
            <a:off x="1629703" y="2223026"/>
            <a:ext cx="1227931" cy="982280"/>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324482" y="4316385"/>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7" name="Oval 46"/>
          <p:cNvSpPr/>
          <p:nvPr/>
        </p:nvSpPr>
        <p:spPr>
          <a:xfrm>
            <a:off x="2838566" y="3186238"/>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8" name="Oval 57"/>
          <p:cNvSpPr/>
          <p:nvPr/>
        </p:nvSpPr>
        <p:spPr>
          <a:xfrm>
            <a:off x="1518565" y="2111890"/>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01" name="Straight Arrow Connector 100"/>
          <p:cNvCxnSpPr>
            <a:stCxn id="109" idx="3"/>
            <a:endCxn id="105" idx="1"/>
          </p:cNvCxnSpPr>
          <p:nvPr/>
        </p:nvCxnSpPr>
        <p:spPr>
          <a:xfrm>
            <a:off x="3521612" y="2929626"/>
            <a:ext cx="810270" cy="1405827"/>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79513" y="4666024"/>
            <a:ext cx="5796643" cy="491356"/>
            <a:chOff x="179513" y="4305796"/>
            <a:chExt cx="5796643" cy="830997"/>
          </a:xfrm>
        </p:grpSpPr>
        <p:sp>
          <p:nvSpPr>
            <p:cNvPr id="19" name="TextBox 18"/>
            <p:cNvSpPr txBox="1"/>
            <p:nvPr/>
          </p:nvSpPr>
          <p:spPr>
            <a:xfrm>
              <a:off x="179513" y="4305796"/>
              <a:ext cx="2808311" cy="830997"/>
            </a:xfrm>
            <a:prstGeom prst="rect">
              <a:avLst/>
            </a:prstGeom>
            <a:solidFill>
              <a:schemeClr val="tx1">
                <a:alpha val="25000"/>
              </a:schemeClr>
            </a:solidFill>
          </p:spPr>
          <p:txBody>
            <a:bodyPr wrap="square" rtlCol="0" anchor="ctr">
              <a:noAutofit/>
            </a:bodyPr>
            <a:lstStyle/>
            <a:p>
              <a:pPr algn="ctr"/>
              <a:r>
                <a:rPr lang="en-US" sz="2000" dirty="0" smtClean="0">
                  <a:solidFill>
                    <a:srgbClr val="FFC000"/>
                  </a:solidFill>
                  <a:effectLst>
                    <a:outerShdw blurRad="50800" dist="38100" dir="2700000" algn="tl" rotWithShape="0">
                      <a:prstClr val="black"/>
                    </a:outerShdw>
                  </a:effectLst>
                  <a:latin typeface="+mn-lt"/>
                </a:rPr>
                <a:t>Unidirectional sampling</a:t>
              </a:r>
              <a:endParaRPr lang="en-US" sz="2000" dirty="0">
                <a:solidFill>
                  <a:srgbClr val="FFC000"/>
                </a:solidFill>
                <a:effectLst>
                  <a:outerShdw blurRad="50800" dist="38100" dir="2700000" algn="tl" rotWithShape="0">
                    <a:prstClr val="black"/>
                  </a:outerShdw>
                </a:effectLst>
                <a:latin typeface="+mn-lt"/>
              </a:endParaRPr>
            </a:p>
          </p:txBody>
        </p:sp>
        <p:sp>
          <p:nvSpPr>
            <p:cNvPr id="20" name="TextBox 19"/>
            <p:cNvSpPr txBox="1"/>
            <p:nvPr/>
          </p:nvSpPr>
          <p:spPr>
            <a:xfrm>
              <a:off x="3167844" y="4305796"/>
              <a:ext cx="2808312" cy="830997"/>
            </a:xfrm>
            <a:prstGeom prst="rect">
              <a:avLst/>
            </a:prstGeom>
            <a:solidFill>
              <a:schemeClr val="tx1">
                <a:alpha val="25000"/>
              </a:schemeClr>
            </a:solidFill>
          </p:spPr>
          <p:txBody>
            <a:bodyPr wrap="square" rtlCol="0" anchor="ctr">
              <a:noAutofit/>
            </a:bodyPr>
            <a:lstStyle/>
            <a:p>
              <a:pPr algn="ctr"/>
              <a:r>
                <a:rPr lang="en-US" sz="2000" dirty="0" smtClean="0">
                  <a:solidFill>
                    <a:srgbClr val="FFC000"/>
                  </a:solidFill>
                  <a:effectLst>
                    <a:outerShdw blurRad="50800" dist="38100" dir="2700000" algn="tl" rotWithShape="0">
                      <a:prstClr val="black"/>
                    </a:outerShdw>
                  </a:effectLst>
                  <a:latin typeface="+mn-lt"/>
                </a:rPr>
                <a:t>Vertex connection</a:t>
              </a:r>
              <a:endParaRPr lang="en-US" sz="2000" dirty="0">
                <a:solidFill>
                  <a:srgbClr val="FFC000"/>
                </a:solidFill>
                <a:effectLst>
                  <a:outerShdw blurRad="50800" dist="38100" dir="2700000" algn="tl" rotWithShape="0">
                    <a:prstClr val="black"/>
                  </a:outerShdw>
                </a:effectLst>
                <a:latin typeface="+mn-lt"/>
              </a:endParaRPr>
            </a:p>
          </p:txBody>
        </p:sp>
      </p:grpSp>
      <p:grpSp>
        <p:nvGrpSpPr>
          <p:cNvPr id="6" name="Group 5"/>
          <p:cNvGrpSpPr/>
          <p:nvPr/>
        </p:nvGrpSpPr>
        <p:grpSpPr>
          <a:xfrm>
            <a:off x="3167844" y="1988343"/>
            <a:ext cx="2808312" cy="2480452"/>
            <a:chOff x="3167844" y="1635150"/>
            <a:chExt cx="2808312" cy="2480452"/>
          </a:xfrm>
        </p:grpSpPr>
        <p:sp>
          <p:nvSpPr>
            <p:cNvPr id="150" name="Rectangle 149"/>
            <p:cNvSpPr/>
            <p:nvPr/>
          </p:nvSpPr>
          <p:spPr>
            <a:xfrm>
              <a:off x="3167845" y="1635150"/>
              <a:ext cx="2808311" cy="2480452"/>
            </a:xfrm>
            <a:prstGeom prst="rect">
              <a:avLst/>
            </a:prstGeom>
            <a:solidFill>
              <a:schemeClr val="tx1">
                <a:alpha val="20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9" name="Frame 98"/>
            <p:cNvSpPr/>
            <p:nvPr/>
          </p:nvSpPr>
          <p:spPr>
            <a:xfrm>
              <a:off x="3167844" y="1635150"/>
              <a:ext cx="2808312" cy="2480452"/>
            </a:xfrm>
            <a:prstGeom prst="frame">
              <a:avLst>
                <a:gd name="adj1" fmla="val 3540"/>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00" name="Rectangle 99"/>
            <p:cNvSpPr/>
            <p:nvPr/>
          </p:nvSpPr>
          <p:spPr>
            <a:xfrm>
              <a:off x="4117491" y="1707503"/>
              <a:ext cx="909018" cy="116345"/>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02" name="Group 101"/>
            <p:cNvGrpSpPr/>
            <p:nvPr/>
          </p:nvGrpSpPr>
          <p:grpSpPr>
            <a:xfrm rot="774754">
              <a:off x="3324759" y="2434380"/>
              <a:ext cx="410270" cy="298378"/>
              <a:chOff x="3192789" y="1005143"/>
              <a:chExt cx="785815" cy="571503"/>
            </a:xfrm>
          </p:grpSpPr>
          <p:sp>
            <p:nvSpPr>
              <p:cNvPr id="108" name="Isosceles Triangle 107"/>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09" name="Rectangle 108"/>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grpSp>
      <p:cxnSp>
        <p:nvCxnSpPr>
          <p:cNvPr id="103" name="Straight Arrow Connector 102"/>
          <p:cNvCxnSpPr>
            <a:stCxn id="105" idx="7"/>
            <a:endCxn id="106" idx="3"/>
          </p:cNvCxnSpPr>
          <p:nvPr/>
        </p:nvCxnSpPr>
        <p:spPr>
          <a:xfrm flipV="1">
            <a:off x="4423952" y="3297374"/>
            <a:ext cx="1422014" cy="1038079"/>
          </a:xfrm>
          <a:prstGeom prst="straightConnector1">
            <a:avLst/>
          </a:prstGeom>
          <a:ln w="12700">
            <a:solidFill>
              <a:schemeClr val="tx1">
                <a:lumMod val="65000"/>
                <a:lumOff val="3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7" idx="5"/>
            <a:endCxn id="106" idx="1"/>
          </p:cNvCxnSpPr>
          <p:nvPr/>
        </p:nvCxnSpPr>
        <p:spPr>
          <a:xfrm>
            <a:off x="4618035" y="2223026"/>
            <a:ext cx="1227931" cy="982280"/>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4312814" y="4316385"/>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6" name="Oval 105"/>
          <p:cNvSpPr/>
          <p:nvPr/>
        </p:nvSpPr>
        <p:spPr>
          <a:xfrm>
            <a:off x="5826898" y="3186238"/>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07" name="Oval 106"/>
          <p:cNvSpPr/>
          <p:nvPr/>
        </p:nvSpPr>
        <p:spPr>
          <a:xfrm>
            <a:off x="4506897" y="2111890"/>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cxnSp>
        <p:nvCxnSpPr>
          <p:cNvPr id="113" name="Straight Arrow Connector 112"/>
          <p:cNvCxnSpPr>
            <a:stCxn id="121" idx="3"/>
            <a:endCxn id="117" idx="1"/>
          </p:cNvCxnSpPr>
          <p:nvPr/>
        </p:nvCxnSpPr>
        <p:spPr>
          <a:xfrm>
            <a:off x="6509944" y="2929626"/>
            <a:ext cx="831238" cy="1405827"/>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6176" y="4666024"/>
            <a:ext cx="2808312" cy="491356"/>
          </a:xfrm>
          <a:prstGeom prst="rect">
            <a:avLst/>
          </a:prstGeom>
          <a:solidFill>
            <a:schemeClr val="tx1">
              <a:alpha val="25000"/>
            </a:schemeClr>
          </a:solidFill>
        </p:spPr>
        <p:txBody>
          <a:bodyPr wrap="square" rtlCol="0" anchor="ctr">
            <a:noAutofit/>
          </a:bodyPr>
          <a:lstStyle/>
          <a:p>
            <a:pPr algn="ctr"/>
            <a:r>
              <a:rPr lang="en-US" sz="2000" dirty="0" smtClean="0">
                <a:solidFill>
                  <a:srgbClr val="FFC000"/>
                </a:solidFill>
                <a:effectLst>
                  <a:outerShdw blurRad="50800" dist="38100" dir="2700000" algn="tl" rotWithShape="0">
                    <a:prstClr val="black"/>
                  </a:outerShdw>
                </a:effectLst>
                <a:latin typeface="+mn-lt"/>
              </a:rPr>
              <a:t>Density estimation</a:t>
            </a:r>
            <a:endParaRPr lang="en-US" sz="2000" dirty="0">
              <a:solidFill>
                <a:srgbClr val="FFC000"/>
              </a:solidFill>
              <a:effectLst>
                <a:outerShdw blurRad="50800" dist="38100" dir="2700000" algn="tl" rotWithShape="0">
                  <a:prstClr val="black"/>
                </a:outerShdw>
              </a:effectLst>
              <a:latin typeface="+mn-lt"/>
            </a:endParaRPr>
          </a:p>
        </p:txBody>
      </p:sp>
      <p:grpSp>
        <p:nvGrpSpPr>
          <p:cNvPr id="9" name="Group 8"/>
          <p:cNvGrpSpPr/>
          <p:nvPr/>
        </p:nvGrpSpPr>
        <p:grpSpPr>
          <a:xfrm>
            <a:off x="6156176" y="1988343"/>
            <a:ext cx="2808312" cy="2480452"/>
            <a:chOff x="6156176" y="1635150"/>
            <a:chExt cx="2808312" cy="2480452"/>
          </a:xfrm>
        </p:grpSpPr>
        <p:sp>
          <p:nvSpPr>
            <p:cNvPr id="151" name="Rectangle 150"/>
            <p:cNvSpPr/>
            <p:nvPr/>
          </p:nvSpPr>
          <p:spPr>
            <a:xfrm>
              <a:off x="6156176" y="1635150"/>
              <a:ext cx="2808311" cy="2480452"/>
            </a:xfrm>
            <a:prstGeom prst="rect">
              <a:avLst/>
            </a:prstGeom>
            <a:solidFill>
              <a:schemeClr val="tx1">
                <a:alpha val="20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1" name="Frame 110"/>
            <p:cNvSpPr/>
            <p:nvPr/>
          </p:nvSpPr>
          <p:spPr>
            <a:xfrm>
              <a:off x="6156176" y="1635150"/>
              <a:ext cx="2808312" cy="2480452"/>
            </a:xfrm>
            <a:prstGeom prst="frame">
              <a:avLst>
                <a:gd name="adj1" fmla="val 3540"/>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112" name="Rectangle 111"/>
            <p:cNvSpPr/>
            <p:nvPr/>
          </p:nvSpPr>
          <p:spPr>
            <a:xfrm>
              <a:off x="7105823" y="1707503"/>
              <a:ext cx="909018" cy="116345"/>
            </a:xfrm>
            <a:prstGeom prst="rect">
              <a:avLst/>
            </a:prstGeom>
            <a:solidFill>
              <a:schemeClr val="accent1"/>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14" name="Group 113"/>
            <p:cNvGrpSpPr/>
            <p:nvPr/>
          </p:nvGrpSpPr>
          <p:grpSpPr>
            <a:xfrm rot="774754">
              <a:off x="6313091" y="2434380"/>
              <a:ext cx="410270" cy="298378"/>
              <a:chOff x="3192789" y="1005143"/>
              <a:chExt cx="785815" cy="571503"/>
            </a:xfrm>
          </p:grpSpPr>
          <p:sp>
            <p:nvSpPr>
              <p:cNvPr id="120" name="Isosceles Triangle 119"/>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21" name="Rectangle 120"/>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grpSp>
      <p:grpSp>
        <p:nvGrpSpPr>
          <p:cNvPr id="122" name="Group 121"/>
          <p:cNvGrpSpPr/>
          <p:nvPr/>
        </p:nvGrpSpPr>
        <p:grpSpPr>
          <a:xfrm>
            <a:off x="7483489" y="2223026"/>
            <a:ext cx="1350809" cy="1232007"/>
            <a:chOff x="7483489" y="1869833"/>
            <a:chExt cx="1350809" cy="1232007"/>
          </a:xfrm>
        </p:grpSpPr>
        <p:cxnSp>
          <p:nvCxnSpPr>
            <p:cNvPr id="116" name="Straight Arrow Connector 115"/>
            <p:cNvCxnSpPr>
              <a:stCxn id="118" idx="1"/>
              <a:endCxn id="119" idx="5"/>
            </p:cNvCxnSpPr>
            <p:nvPr/>
          </p:nvCxnSpPr>
          <p:spPr>
            <a:xfrm flipH="1" flipV="1">
              <a:off x="7721284" y="1869833"/>
              <a:ext cx="1113014" cy="858155"/>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32" idx="1"/>
              <a:endCxn id="163" idx="5"/>
            </p:cNvCxnSpPr>
            <p:nvPr/>
          </p:nvCxnSpPr>
          <p:spPr>
            <a:xfrm flipH="1" flipV="1">
              <a:off x="7483489" y="1869833"/>
              <a:ext cx="1350809" cy="1232007"/>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7078452" y="3173249"/>
            <a:ext cx="1755846" cy="1162204"/>
            <a:chOff x="7078452" y="2820056"/>
            <a:chExt cx="1755846" cy="1162204"/>
          </a:xfrm>
        </p:grpSpPr>
        <p:cxnSp>
          <p:nvCxnSpPr>
            <p:cNvPr id="115" name="Straight Arrow Connector 114"/>
            <p:cNvCxnSpPr>
              <a:stCxn id="118" idx="3"/>
              <a:endCxn id="138" idx="7"/>
            </p:cNvCxnSpPr>
            <p:nvPr/>
          </p:nvCxnSpPr>
          <p:spPr>
            <a:xfrm flipH="1">
              <a:off x="7078452" y="2820056"/>
              <a:ext cx="1755846" cy="1162204"/>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37" idx="7"/>
              <a:endCxn id="132" idx="3"/>
            </p:cNvCxnSpPr>
            <p:nvPr/>
          </p:nvCxnSpPr>
          <p:spPr>
            <a:xfrm flipV="1">
              <a:off x="7646070" y="3193908"/>
              <a:ext cx="1188228" cy="788352"/>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7372351" y="2111890"/>
            <a:ext cx="368001" cy="130204"/>
            <a:chOff x="7372351" y="1758697"/>
            <a:chExt cx="368001" cy="130204"/>
          </a:xfrm>
        </p:grpSpPr>
        <p:sp>
          <p:nvSpPr>
            <p:cNvPr id="119" name="Oval 118"/>
            <p:cNvSpPr/>
            <p:nvPr/>
          </p:nvSpPr>
          <p:spPr>
            <a:xfrm>
              <a:off x="7610146" y="1758697"/>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63" name="Oval 162"/>
            <p:cNvSpPr/>
            <p:nvPr/>
          </p:nvSpPr>
          <p:spPr>
            <a:xfrm>
              <a:off x="7372351" y="1758697"/>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grpSp>
        <p:nvGrpSpPr>
          <p:cNvPr id="123" name="Group 122"/>
          <p:cNvGrpSpPr/>
          <p:nvPr/>
        </p:nvGrpSpPr>
        <p:grpSpPr>
          <a:xfrm>
            <a:off x="8815230" y="3062113"/>
            <a:ext cx="130206" cy="504056"/>
            <a:chOff x="8815230" y="2708920"/>
            <a:chExt cx="130206" cy="504056"/>
          </a:xfrm>
        </p:grpSpPr>
        <p:sp>
          <p:nvSpPr>
            <p:cNvPr id="118" name="Oval 117"/>
            <p:cNvSpPr/>
            <p:nvPr/>
          </p:nvSpPr>
          <p:spPr>
            <a:xfrm>
              <a:off x="8815230" y="2708920"/>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2" name="Oval 131"/>
            <p:cNvSpPr/>
            <p:nvPr/>
          </p:nvSpPr>
          <p:spPr>
            <a:xfrm>
              <a:off x="8815230" y="3082772"/>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sp>
        <p:nvSpPr>
          <p:cNvPr id="49" name="Oval 48"/>
          <p:cNvSpPr/>
          <p:nvPr/>
        </p:nvSpPr>
        <p:spPr>
          <a:xfrm>
            <a:off x="6851650" y="4256881"/>
            <a:ext cx="1071134" cy="249212"/>
          </a:xfrm>
          <a:prstGeom prst="ellipse">
            <a:avLst/>
          </a:prstGeom>
          <a:solidFill>
            <a:schemeClr val="accent1">
              <a:alpha val="20000"/>
            </a:schemeClr>
          </a:solidFill>
          <a:ln w="25400" cap="rnd">
            <a:solidFill>
              <a:schemeClr val="accent1">
                <a:lumMod val="75000"/>
              </a:schemeClr>
            </a:solidFill>
            <a:prstDash val="sysDash"/>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7" name="Oval 116"/>
          <p:cNvSpPr/>
          <p:nvPr/>
        </p:nvSpPr>
        <p:spPr>
          <a:xfrm>
            <a:off x="7322114" y="4316385"/>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25" name="Group 124"/>
          <p:cNvGrpSpPr/>
          <p:nvPr/>
        </p:nvGrpSpPr>
        <p:grpSpPr>
          <a:xfrm>
            <a:off x="6967314" y="4316385"/>
            <a:ext cx="697824" cy="130204"/>
            <a:chOff x="6967314" y="3963192"/>
            <a:chExt cx="697824" cy="130204"/>
          </a:xfrm>
        </p:grpSpPr>
        <p:sp>
          <p:nvSpPr>
            <p:cNvPr id="137" name="Oval 136"/>
            <p:cNvSpPr/>
            <p:nvPr/>
          </p:nvSpPr>
          <p:spPr>
            <a:xfrm>
              <a:off x="7534932" y="3963192"/>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8" name="Oval 137"/>
            <p:cNvSpPr/>
            <p:nvPr/>
          </p:nvSpPr>
          <p:spPr>
            <a:xfrm>
              <a:off x="6967314" y="3963192"/>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49786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right)">
                                      <p:cBhvr>
                                        <p:cTn id="32" dur="500"/>
                                        <p:tgtEl>
                                          <p:spTgt spid="51"/>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wipe(left)">
                                      <p:cBhvr>
                                        <p:cTn id="45" dur="500"/>
                                        <p:tgtEl>
                                          <p:spTgt spid="10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500"/>
                                        <p:tgtEl>
                                          <p:spTgt spid="105"/>
                                        </p:tgtEl>
                                      </p:cBhvr>
                                    </p:animEffect>
                                  </p:childTnLst>
                                </p:cTn>
                              </p:par>
                            </p:childTnLst>
                          </p:cTn>
                        </p:par>
                        <p:par>
                          <p:cTn id="50" fill="hold">
                            <p:stCondLst>
                              <p:cond delay="1500"/>
                            </p:stCondLst>
                            <p:childTnLst>
                              <p:par>
                                <p:cTn id="51" presetID="10" presetClass="entr" presetSubtype="0" fill="hold" grpId="0" nodeType="afterEffect">
                                  <p:stCondLst>
                                    <p:cond delay="400"/>
                                  </p:stCondLst>
                                  <p:childTnLst>
                                    <p:set>
                                      <p:cBhvr>
                                        <p:cTn id="52" dur="1" fill="hold">
                                          <p:stCondLst>
                                            <p:cond delay="0"/>
                                          </p:stCondLst>
                                        </p:cTn>
                                        <p:tgtEl>
                                          <p:spTgt spid="107"/>
                                        </p:tgtEl>
                                        <p:attrNameLst>
                                          <p:attrName>style.visibility</p:attrName>
                                        </p:attrNameLst>
                                      </p:cBhvr>
                                      <p:to>
                                        <p:strVal val="visible"/>
                                      </p:to>
                                    </p:set>
                                    <p:animEffect transition="in" filter="fade">
                                      <p:cBhvr>
                                        <p:cTn id="53" dur="500"/>
                                        <p:tgtEl>
                                          <p:spTgt spid="107"/>
                                        </p:tgtEl>
                                      </p:cBhvr>
                                    </p:animEffect>
                                  </p:childTnLst>
                                </p:cTn>
                              </p:par>
                            </p:childTnLst>
                          </p:cTn>
                        </p:par>
                        <p:par>
                          <p:cTn id="54" fill="hold">
                            <p:stCondLst>
                              <p:cond delay="2400"/>
                            </p:stCondLst>
                            <p:childTnLst>
                              <p:par>
                                <p:cTn id="55" presetID="22" presetClass="entr" presetSubtype="8" fill="hold" nodeType="after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left)">
                                      <p:cBhvr>
                                        <p:cTn id="57" dur="500"/>
                                        <p:tgtEl>
                                          <p:spTgt spid="104"/>
                                        </p:tgtEl>
                                      </p:cBhvr>
                                    </p:animEffect>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fade">
                                      <p:cBhvr>
                                        <p:cTn id="61" dur="500"/>
                                        <p:tgtEl>
                                          <p:spTgt spid="106"/>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barn(inVertical)">
                                      <p:cBhvr>
                                        <p:cTn id="66" dur="500"/>
                                        <p:tgtEl>
                                          <p:spTgt spid="10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fade">
                                      <p:cBhvr>
                                        <p:cTn id="80" dur="500"/>
                                        <p:tgtEl>
                                          <p:spTgt spid="97"/>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23"/>
                                        </p:tgtEl>
                                        <p:attrNameLst>
                                          <p:attrName>style.visibility</p:attrName>
                                        </p:attrNameLst>
                                      </p:cBhvr>
                                      <p:to>
                                        <p:strVal val="visible"/>
                                      </p:to>
                                    </p:set>
                                    <p:animEffect transition="in" filter="fade">
                                      <p:cBhvr>
                                        <p:cTn id="88" dur="500"/>
                                        <p:tgtEl>
                                          <p:spTgt spid="123"/>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4"/>
                                        </p:tgtEl>
                                        <p:attrNameLst>
                                          <p:attrName>style.visibility</p:attrName>
                                        </p:attrNameLst>
                                      </p:cBhvr>
                                      <p:to>
                                        <p:strVal val="visible"/>
                                      </p:to>
                                    </p:set>
                                    <p:animEffect transition="in" filter="wipe(right)">
                                      <p:cBhvr>
                                        <p:cTn id="92" dur="500"/>
                                        <p:tgtEl>
                                          <p:spTgt spid="124"/>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fade">
                                      <p:cBhvr>
                                        <p:cTn id="96" dur="500"/>
                                        <p:tgtEl>
                                          <p:spTgt spid="1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113"/>
                                        </p:tgtEl>
                                        <p:attrNameLst>
                                          <p:attrName>style.visibility</p:attrName>
                                        </p:attrNameLst>
                                      </p:cBhvr>
                                      <p:to>
                                        <p:strVal val="visible"/>
                                      </p:to>
                                    </p:set>
                                    <p:animEffect transition="in" filter="wipe(left)">
                                      <p:cBhvr>
                                        <p:cTn id="101" dur="500"/>
                                        <p:tgtEl>
                                          <p:spTgt spid="113"/>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fade">
                                      <p:cBhvr>
                                        <p:cTn id="105" dur="500"/>
                                        <p:tgtEl>
                                          <p:spTgt spid="117"/>
                                        </p:tgtEl>
                                      </p:cBhvr>
                                    </p:animEffect>
                                  </p:childTnLst>
                                </p:cTn>
                              </p:par>
                            </p:childTnLst>
                          </p:cTn>
                        </p:par>
                        <p:par>
                          <p:cTn id="106" fill="hold">
                            <p:stCondLst>
                              <p:cond delay="1000"/>
                            </p:stCondLst>
                            <p:childTnLst>
                              <p:par>
                                <p:cTn id="107" presetID="20" presetClass="entr" presetSubtype="0" fill="hold" grpId="0" nodeType="after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wedge">
                                      <p:cBhvr>
                                        <p:cTn id="109" dur="1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58" grpId="0" animBg="1"/>
      <p:bldP spid="105" grpId="0" animBg="1"/>
      <p:bldP spid="106" grpId="0" animBg="1"/>
      <p:bldP spid="107" grpId="0" animBg="1"/>
      <p:bldP spid="21" grpId="0" animBg="1"/>
      <p:bldP spid="49" grpId="0" animBg="1"/>
      <p:bldP spid="1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480262" y="2690033"/>
            <a:ext cx="6711113" cy="952312"/>
          </a:xfrm>
          <a:prstGeom prst="rect">
            <a:avLst/>
          </a:prstGeom>
          <a:solidFill>
            <a:srgbClr val="C00000">
              <a:alpha val="39000"/>
            </a:srgb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Content Placeholder 5"/>
          <p:cNvSpPr>
            <a:spLocks noGrp="1"/>
          </p:cNvSpPr>
          <p:nvPr>
            <p:ph idx="1"/>
          </p:nvPr>
        </p:nvSpPr>
        <p:spPr>
          <a:xfrm>
            <a:off x="0" y="908720"/>
            <a:ext cx="8460432" cy="5842726"/>
          </a:xfrm>
        </p:spPr>
        <p:txBody>
          <a:bodyPr>
            <a:normAutofit/>
          </a:bodyPr>
          <a:lstStyle/>
          <a:p>
            <a:pPr>
              <a:buClr>
                <a:srgbClr val="D20000"/>
              </a:buClr>
              <a:buFont typeface="Wingdings" pitchFamily="2" charset="2"/>
              <a:buChar char=""/>
            </a:pPr>
            <a:r>
              <a:rPr lang="en-US" dirty="0" smtClean="0"/>
              <a:t>Problem: different mathematical frameworks</a:t>
            </a:r>
          </a:p>
          <a:p>
            <a:pPr lvl="1"/>
            <a:r>
              <a:rPr lang="en-US" sz="2400" b="1" dirty="0" smtClean="0"/>
              <a:t>BPT</a:t>
            </a:r>
            <a:r>
              <a:rPr lang="en-US" sz="2400" dirty="0" smtClean="0"/>
              <a:t>: Monte Carlo integration</a:t>
            </a:r>
          </a:p>
          <a:p>
            <a:pPr lvl="1"/>
            <a:r>
              <a:rPr lang="en-US" sz="2400" b="1" dirty="0" smtClean="0"/>
              <a:t>PM</a:t>
            </a:r>
            <a:r>
              <a:rPr lang="en-US" sz="2400" dirty="0" smtClean="0"/>
              <a:t>: </a:t>
            </a:r>
            <a:r>
              <a:rPr lang="en-US" sz="2200" dirty="0" smtClean="0"/>
              <a:t> </a:t>
            </a:r>
            <a:r>
              <a:rPr lang="en-US" sz="2400" dirty="0" smtClean="0"/>
              <a:t>Density estimation</a:t>
            </a:r>
          </a:p>
          <a:p>
            <a:pPr>
              <a:buSzPct val="100000"/>
              <a:buFont typeface="Wingdings" pitchFamily="2" charset="2"/>
              <a:buChar char=""/>
            </a:pPr>
            <a:endParaRPr lang="en-US" sz="1200" dirty="0" smtClean="0"/>
          </a:p>
          <a:p>
            <a:pPr>
              <a:buSzPct val="100000"/>
              <a:buFont typeface="Wingdings" pitchFamily="2" charset="2"/>
              <a:buChar char=""/>
            </a:pPr>
            <a:r>
              <a:rPr lang="en-US" b="1" dirty="0" smtClean="0"/>
              <a:t>Key idea: </a:t>
            </a:r>
            <a:r>
              <a:rPr lang="en-US" i="1" dirty="0" smtClean="0"/>
              <a:t>Reformulate photon mapping in              Veach’s path integral framework</a:t>
            </a:r>
          </a:p>
          <a:p>
            <a:pPr marL="746125" lvl="1" indent="-288925">
              <a:buFont typeface="+mj-lt"/>
              <a:buAutoNum type="arabicParenR"/>
            </a:pPr>
            <a:endParaRPr lang="en-US" sz="1000" dirty="0" smtClean="0"/>
          </a:p>
          <a:p>
            <a:pPr marL="746125" lvl="1" indent="-288925">
              <a:buFont typeface="+mj-lt"/>
              <a:buAutoNum type="arabicParenR"/>
            </a:pPr>
            <a:r>
              <a:rPr lang="en-US" dirty="0" smtClean="0"/>
              <a:t>Formalize as path sampling technique</a:t>
            </a:r>
          </a:p>
          <a:p>
            <a:pPr marL="746125" lvl="1" indent="-288925">
              <a:buFont typeface="+mj-lt"/>
              <a:buAutoNum type="arabicParenR"/>
            </a:pPr>
            <a:endParaRPr lang="en-US" dirty="0" smtClean="0"/>
          </a:p>
          <a:p>
            <a:pPr marL="746125" lvl="1" indent="-288925">
              <a:buFont typeface="+mj-lt"/>
              <a:buAutoNum type="arabicParenR"/>
            </a:pPr>
            <a:endParaRPr lang="en-US" dirty="0"/>
          </a:p>
          <a:p>
            <a:pPr marL="746125" lvl="1" indent="-288925">
              <a:buFont typeface="+mj-lt"/>
              <a:buAutoNum type="arabicParenR"/>
            </a:pPr>
            <a:endParaRPr lang="en-US" sz="1800" dirty="0" smtClean="0"/>
          </a:p>
          <a:p>
            <a:pPr marL="746125" lvl="1" indent="-288925">
              <a:buFont typeface="+mj-lt"/>
              <a:buAutoNum type="arabicParenR"/>
            </a:pPr>
            <a:r>
              <a:rPr lang="en-US" dirty="0" smtClean="0"/>
              <a:t>Derive path probability density function</a:t>
            </a:r>
          </a:p>
          <a:p>
            <a:pPr fontAlgn="auto">
              <a:spcAft>
                <a:spcPts val="0"/>
              </a:spcAft>
            </a:pPr>
            <a:endParaRPr lang="en-US" sz="1500" dirty="0" smtClean="0"/>
          </a:p>
          <a:p>
            <a:pPr>
              <a:buClr>
                <a:srgbClr val="00B050"/>
              </a:buClr>
              <a:buFont typeface="Wingdings 2" pitchFamily="18" charset="2"/>
              <a:buChar char=""/>
            </a:pPr>
            <a:endParaRPr lang="en-US" sz="2000" dirty="0" smtClean="0"/>
          </a:p>
        </p:txBody>
      </p:sp>
      <p:sp>
        <p:nvSpPr>
          <p:cNvPr id="5" name="Title 4"/>
          <p:cNvSpPr>
            <a:spLocks noGrp="1"/>
          </p:cNvSpPr>
          <p:nvPr>
            <p:ph type="title"/>
          </p:nvPr>
        </p:nvSpPr>
        <p:spPr/>
        <p:txBody>
          <a:bodyPr/>
          <a:lstStyle/>
          <a:p>
            <a:r>
              <a:rPr lang="en-US" dirty="0" smtClean="0"/>
              <a:t>Overview</a:t>
            </a:r>
            <a:endParaRPr lang="en-GB" dirty="0"/>
          </a:p>
        </p:txBody>
      </p:sp>
      <p:sp>
        <p:nvSpPr>
          <p:cNvPr id="21" name="Content Placeholder 5"/>
          <p:cNvSpPr txBox="1">
            <a:spLocks/>
          </p:cNvSpPr>
          <p:nvPr/>
        </p:nvSpPr>
        <p:spPr>
          <a:xfrm>
            <a:off x="0" y="3556121"/>
            <a:ext cx="9136380" cy="3265008"/>
          </a:xfrm>
          <a:prstGeom prst="rect">
            <a:avLst/>
          </a:prstGeom>
        </p:spPr>
        <p:txBody>
          <a:bodyPr lIns="144000" tIns="144000">
            <a:normAutofit/>
            <a:scene3d>
              <a:camera prst="orthographicFront"/>
              <a:lightRig rig="threePt" dir="t"/>
            </a:scene3d>
            <a:sp3d prstMaterial="metal">
              <a:bevelT w="31750" h="6350"/>
              <a:extrusionClr>
                <a:schemeClr val="tx1"/>
              </a:extrusionClr>
              <a:contourClr>
                <a:schemeClr val="tx1"/>
              </a:contourClr>
            </a:sp3d>
          </a:bodyPr>
          <a:lstStyle>
            <a:lvl1pPr marL="448056" indent="-384048" algn="l" rtl="0" eaLnBrk="1" latinLnBrk="0" hangingPunct="1">
              <a:spcBef>
                <a:spcPct val="20000"/>
              </a:spcBef>
              <a:buClr>
                <a:srgbClr val="FFC000"/>
              </a:buClr>
              <a:buSzPct val="70000"/>
              <a:buFont typeface="Wingdings 2" pitchFamily="18" charset="2"/>
              <a:buChar char=""/>
              <a:defRPr kumimoji="0" sz="30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1pPr>
            <a:lvl2pPr marL="756000" indent="-285750" algn="l" rtl="0" eaLnBrk="1" latinLnBrk="0" hangingPunct="1">
              <a:spcBef>
                <a:spcPct val="20000"/>
              </a:spcBef>
              <a:buClr>
                <a:srgbClr val="FFC000"/>
              </a:buClr>
              <a:buSzPct val="70000"/>
              <a:buFont typeface="Wingdings 2" pitchFamily="18" charset="2"/>
              <a:buChar char=""/>
              <a:defRPr kumimoji="0" sz="26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2pPr>
            <a:lvl3pPr marL="1019175" indent="-228600" algn="l" rtl="0" eaLnBrk="1" latinLnBrk="0" hangingPunct="1">
              <a:spcBef>
                <a:spcPct val="20000"/>
              </a:spcBef>
              <a:buClr>
                <a:srgbClr val="FFC000"/>
              </a:buClr>
              <a:buFont typeface="Wingdings 2"/>
              <a:buChar char=""/>
              <a:defRPr kumimoji="0" sz="24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3pPr>
            <a:lvl4pPr marL="1236663" indent="-209550" algn="l" rtl="0" eaLnBrk="1" latinLnBrk="0" hangingPunct="1">
              <a:spcBef>
                <a:spcPct val="20000"/>
              </a:spcBef>
              <a:buClr>
                <a:srgbClr val="FFC000"/>
              </a:buClr>
              <a:buSzPct val="90000"/>
              <a:buFont typeface="Verdana" pitchFamily="34" charset="0"/>
              <a:buChar char="-"/>
              <a:defRPr kumimoji="0" sz="20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4pPr>
            <a:lvl5pPr marL="1455738" indent="-209550" algn="l" rtl="0" eaLnBrk="1" latinLnBrk="0" hangingPunct="1">
              <a:spcBef>
                <a:spcPct val="20000"/>
              </a:spcBef>
              <a:buClr>
                <a:srgbClr val="FFC000"/>
              </a:buClr>
              <a:buFont typeface="Wingdings 2"/>
              <a:buChar char=""/>
              <a:defRPr kumimoji="0" sz="1900" kern="1200">
                <a:ln w="31750">
                  <a:noFill/>
                </a:ln>
                <a:solidFill>
                  <a:schemeClr val="tx1"/>
                </a:solidFill>
                <a:effectLst>
                  <a:outerShdw blurRad="50800" dist="38100" dir="2700000" algn="tl" rotWithShape="0">
                    <a:prstClr val="black"/>
                  </a:outerShdw>
                </a:effectLst>
                <a:latin typeface="Calibri" pitchFamily="34" charset="0"/>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endParaRPr lang="en-US" dirty="0" smtClean="0"/>
          </a:p>
        </p:txBody>
      </p:sp>
      <p:grpSp>
        <p:nvGrpSpPr>
          <p:cNvPr id="2" name="Group 1"/>
          <p:cNvGrpSpPr/>
          <p:nvPr/>
        </p:nvGrpSpPr>
        <p:grpSpPr>
          <a:xfrm>
            <a:off x="2573599" y="4469508"/>
            <a:ext cx="3996802" cy="964671"/>
            <a:chOff x="5106635" y="4552561"/>
            <a:chExt cx="3996802" cy="964671"/>
          </a:xfrm>
        </p:grpSpPr>
        <p:grpSp>
          <p:nvGrpSpPr>
            <p:cNvPr id="10" name="Group 9"/>
            <p:cNvGrpSpPr/>
            <p:nvPr/>
          </p:nvGrpSpPr>
          <p:grpSpPr>
            <a:xfrm>
              <a:off x="5106635" y="4552561"/>
              <a:ext cx="3996802" cy="964671"/>
              <a:chOff x="5011979" y="4120513"/>
              <a:chExt cx="3996802" cy="964671"/>
            </a:xfrm>
          </p:grpSpPr>
          <p:cxnSp>
            <p:nvCxnSpPr>
              <p:cNvPr id="11" name="Straight Arrow Connector 10"/>
              <p:cNvCxnSpPr>
                <a:stCxn id="12" idx="3"/>
                <a:endCxn id="17" idx="7"/>
              </p:cNvCxnSpPr>
              <p:nvPr/>
            </p:nvCxnSpPr>
            <p:spPr>
              <a:xfrm flipH="1">
                <a:off x="7514163" y="4559173"/>
                <a:ext cx="709318" cy="147672"/>
              </a:xfrm>
              <a:prstGeom prst="straightConnector1">
                <a:avLst/>
              </a:prstGeom>
              <a:ln w="12700">
                <a:solidFill>
                  <a:schemeClr val="tx1">
                    <a:lumMod val="65000"/>
                    <a:lumOff val="35000"/>
                  </a:schemeClr>
                </a:solidFill>
                <a:tailEnd type="none" w="med"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8204413" y="4448037"/>
                <a:ext cx="130206" cy="130204"/>
              </a:xfrm>
              <a:prstGeom prst="ellipse">
                <a:avLst/>
              </a:prstGeom>
              <a:solidFill>
                <a:schemeClr val="tx1"/>
              </a:solidFill>
              <a:ln w="38100">
                <a:solidFill>
                  <a:schemeClr val="bg1">
                    <a:lumMod val="75000"/>
                    <a:lumOff val="2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3" name="Sun 12"/>
              <p:cNvSpPr/>
              <p:nvPr/>
            </p:nvSpPr>
            <p:spPr>
              <a:xfrm rot="3259532">
                <a:off x="8365839" y="4120513"/>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14" name="Straight Arrow Connector 13"/>
              <p:cNvCxnSpPr>
                <a:stCxn id="18" idx="1"/>
                <a:endCxn id="15" idx="5"/>
              </p:cNvCxnSpPr>
              <p:nvPr/>
            </p:nvCxnSpPr>
            <p:spPr>
              <a:xfrm flipH="1" flipV="1">
                <a:off x="5622533" y="4559173"/>
                <a:ext cx="681509" cy="147672"/>
              </a:xfrm>
              <a:prstGeom prst="straightConnector1">
                <a:avLst/>
              </a:prstGeom>
              <a:ln w="12700">
                <a:solidFill>
                  <a:schemeClr val="tx1">
                    <a:lumMod val="65000"/>
                    <a:lumOff val="35000"/>
                  </a:schemeClr>
                </a:solidFill>
                <a:tailEnd type="none" w="med" len="lg"/>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511395" y="4448037"/>
                <a:ext cx="130206" cy="130204"/>
              </a:xfrm>
              <a:prstGeom prst="ellipse">
                <a:avLst/>
              </a:prstGeom>
              <a:solidFill>
                <a:schemeClr val="tx1"/>
              </a:solidFill>
              <a:ln w="38100">
                <a:solidFill>
                  <a:schemeClr val="bg1">
                    <a:lumMod val="75000"/>
                    <a:lumOff val="2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6" name="Group 15"/>
              <p:cNvGrpSpPr/>
              <p:nvPr/>
            </p:nvGrpSpPr>
            <p:grpSpPr>
              <a:xfrm rot="774754">
                <a:off x="5011979" y="4182199"/>
                <a:ext cx="440039" cy="298377"/>
                <a:chOff x="3084217" y="1500622"/>
                <a:chExt cx="842833" cy="571503"/>
              </a:xfrm>
            </p:grpSpPr>
            <p:sp>
              <p:nvSpPr>
                <p:cNvPr id="24" name="Isosceles Triangle 23"/>
                <p:cNvSpPr/>
                <p:nvPr/>
              </p:nvSpPr>
              <p:spPr>
                <a:xfrm rot="17046605">
                  <a:off x="3248390" y="1393466"/>
                  <a:ext cx="571503" cy="785816"/>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25" name="Rectangle 24"/>
                <p:cNvSpPr/>
                <p:nvPr/>
              </p:nvSpPr>
              <p:spPr>
                <a:xfrm rot="843787">
                  <a:off x="3084217" y="1556916"/>
                  <a:ext cx="373080" cy="3319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17" name="Oval 16"/>
              <p:cNvSpPr/>
              <p:nvPr/>
            </p:nvSpPr>
            <p:spPr>
              <a:xfrm>
                <a:off x="7403025" y="4687777"/>
                <a:ext cx="130206" cy="130204"/>
              </a:xfrm>
              <a:prstGeom prst="ellipse">
                <a:avLst/>
              </a:prstGeom>
              <a:solidFill>
                <a:schemeClr val="tx1"/>
              </a:solidFill>
              <a:ln w="38100">
                <a:solidFill>
                  <a:schemeClr val="bg1">
                    <a:lumMod val="75000"/>
                    <a:lumOff val="2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8" name="Oval 17"/>
              <p:cNvSpPr/>
              <p:nvPr/>
            </p:nvSpPr>
            <p:spPr>
              <a:xfrm>
                <a:off x="6284974" y="4687777"/>
                <a:ext cx="130206" cy="130204"/>
              </a:xfrm>
              <a:prstGeom prst="ellipse">
                <a:avLst/>
              </a:prstGeom>
              <a:solidFill>
                <a:schemeClr val="tx1"/>
              </a:solidFill>
              <a:ln w="38100">
                <a:solidFill>
                  <a:schemeClr val="bg1">
                    <a:lumMod val="75000"/>
                    <a:lumOff val="2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Rectangle 18"/>
                  <p:cNvSpPr/>
                  <p:nvPr/>
                </p:nvSpPr>
                <p:spPr>
                  <a:xfrm>
                    <a:off x="8155597" y="4517278"/>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19" name="Rectangle 18"/>
                  <p:cNvSpPr>
                    <a:spLocks noRot="1" noChangeAspect="1" noMove="1" noResize="1" noEditPoints="1" noAdjustHandles="1" noChangeArrowheads="1" noChangeShapeType="1" noTextEdit="1"/>
                  </p:cNvSpPr>
                  <p:nvPr/>
                </p:nvSpPr>
                <p:spPr>
                  <a:xfrm>
                    <a:off x="8155597" y="4517278"/>
                    <a:ext cx="501676" cy="400110"/>
                  </a:xfrm>
                  <a:prstGeom prst="rect">
                    <a:avLst/>
                  </a:prstGeom>
                  <a:blipFill rotWithShape="1">
                    <a:blip r:embed="rId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469249" y="4685074"/>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80" name="Rectangle 79"/>
                  <p:cNvSpPr>
                    <a:spLocks noRot="1" noChangeAspect="1" noMove="1" noResize="1" noEditPoints="1" noAdjustHandles="1" noChangeArrowheads="1" noChangeShapeType="1" noTextEdit="1"/>
                  </p:cNvSpPr>
                  <p:nvPr/>
                </p:nvSpPr>
                <p:spPr>
                  <a:xfrm>
                    <a:off x="7469249" y="4685074"/>
                    <a:ext cx="495713" cy="400110"/>
                  </a:xfrm>
                  <a:prstGeom prst="rect">
                    <a:avLst/>
                  </a:prstGeom>
                  <a:blipFill rotWithShape="1">
                    <a:blip r:embed="rId6"/>
                    <a:stretch>
                      <a:fillRect b="-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933281" y="4685074"/>
                    <a:ext cx="7572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𝑘</m:t>
                              </m:r>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81" name="Rectangle 80"/>
                  <p:cNvSpPr>
                    <a:spLocks noRot="1" noChangeAspect="1" noMove="1" noResize="1" noEditPoints="1" noAdjustHandles="1" noChangeArrowheads="1" noChangeShapeType="1" noTextEdit="1"/>
                  </p:cNvSpPr>
                  <p:nvPr/>
                </p:nvSpPr>
                <p:spPr>
                  <a:xfrm>
                    <a:off x="5933281" y="4685074"/>
                    <a:ext cx="757259" cy="400110"/>
                  </a:xfrm>
                  <a:prstGeom prst="rect">
                    <a:avLst/>
                  </a:prstGeom>
                  <a:blipFill rotWithShape="1">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276953" y="4497524"/>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𝑘</m:t>
                              </m:r>
                            </m:sub>
                          </m:sSub>
                        </m:oMath>
                      </m:oMathPara>
                    </a14:m>
                    <a:endParaRPr lang="en-GB"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276953" y="4497524"/>
                    <a:ext cx="511999" cy="400110"/>
                  </a:xfrm>
                  <a:prstGeom prst="rect">
                    <a:avLst/>
                  </a:prstGeom>
                  <a:blipFill rotWithShape="1">
                    <a:blip r:embed="rId8"/>
                    <a:stretch>
                      <a:fillRect b="-9091"/>
                    </a:stretch>
                  </a:blipFill>
                </p:spPr>
                <p:txBody>
                  <a:bodyPr/>
                  <a:lstStyle/>
                  <a:p>
                    <a:r>
                      <a:rPr lang="en-US">
                        <a:noFill/>
                      </a:rPr>
                      <a:t> </a:t>
                    </a:r>
                  </a:p>
                </p:txBody>
              </p:sp>
            </mc:Fallback>
          </mc:AlternateContent>
        </p:grpSp>
        <p:sp>
          <p:nvSpPr>
            <p:cNvPr id="29" name="TextBox 28"/>
            <p:cNvSpPr txBox="1"/>
            <p:nvPr/>
          </p:nvSpPr>
          <p:spPr>
            <a:xfrm>
              <a:off x="6669758" y="4946745"/>
              <a:ext cx="684803" cy="369332"/>
            </a:xfrm>
            <a:prstGeom prst="rect">
              <a:avLst/>
            </a:prstGeom>
            <a:noFill/>
          </p:spPr>
          <p:txBody>
            <a:bodyPr wrap="none" rtlCol="0">
              <a:spAutoFit/>
            </a:bodyPr>
            <a:lstStyle/>
            <a:p>
              <a:r>
                <a:rPr lang="en-US" b="1" dirty="0" smtClean="0">
                  <a:latin typeface="+mn-lt"/>
                </a:rPr>
                <a:t>.   .   .</a:t>
              </a:r>
              <a:endParaRPr lang="en-US" b="1" dirty="0">
                <a:latin typeface="+mn-lt"/>
              </a:endParaRPr>
            </a:p>
          </p:txBody>
        </p:sp>
      </p:grpSp>
      <mc:AlternateContent xmlns:mc="http://schemas.openxmlformats.org/markup-compatibility/2006" xmlns:a14="http://schemas.microsoft.com/office/drawing/2010/main">
        <mc:Choice Requires="a14">
          <p:sp>
            <p:nvSpPr>
              <p:cNvPr id="30" name="Rectangle 29"/>
              <p:cNvSpPr/>
              <p:nvPr/>
            </p:nvSpPr>
            <p:spPr>
              <a:xfrm>
                <a:off x="2976916" y="6150769"/>
                <a:ext cx="31901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effectLst>
                            <a:outerShdw blurRad="38100" dist="25400" dir="2700000" algn="tl">
                              <a:srgbClr val="000000"/>
                            </a:outerShdw>
                          </a:effectLst>
                          <a:latin typeface="Cambria Math"/>
                        </a:rPr>
                        <m:t>𝑝</m:t>
                      </m:r>
                      <m:d>
                        <m:dPr>
                          <m:ctrlPr>
                            <a:rPr lang="en-US" sz="2400" i="1">
                              <a:effectLst>
                                <a:outerShdw blurRad="38100" dist="25400" dir="2700000" algn="tl">
                                  <a:srgbClr val="000000"/>
                                </a:outerShdw>
                              </a:effectLst>
                              <a:latin typeface="Cambria Math"/>
                            </a:rPr>
                          </m:ctrlPr>
                        </m:dPr>
                        <m:e>
                          <m:bar>
                            <m:barPr>
                              <m:pos m:val="top"/>
                              <m:ctrlPr>
                                <a:rPr lang="en-US" sz="2400" i="1">
                                  <a:effectLst>
                                    <a:outerShdw blurRad="38100" dist="25400" dir="2700000" algn="tl">
                                      <a:srgbClr val="000000"/>
                                    </a:outerShdw>
                                  </a:effectLst>
                                  <a:latin typeface="Cambria Math"/>
                                </a:rPr>
                              </m:ctrlPr>
                            </m:barPr>
                            <m:e>
                              <m:r>
                                <m:rPr>
                                  <m:nor/>
                                </m:rPr>
                                <a:rPr lang="en-US" sz="2400" b="1">
                                  <a:effectLst>
                                    <a:outerShdw blurRad="38100" dist="25400" dir="2700000" algn="tl">
                                      <a:srgbClr val="000000"/>
                                    </a:outerShdw>
                                  </a:effectLst>
                                  <a:latin typeface="Cambria Math"/>
                                </a:rPr>
                                <m:t>x</m:t>
                              </m:r>
                            </m:e>
                          </m:bar>
                        </m:e>
                      </m:d>
                      <m:r>
                        <a:rPr lang="en-US" sz="2400" i="1">
                          <a:effectLst>
                            <a:outerShdw blurRad="38100" dist="25400" dir="2700000" algn="tl">
                              <a:srgbClr val="000000"/>
                            </a:outerShdw>
                          </a:effectLst>
                          <a:latin typeface="Cambria Math"/>
                        </a:rPr>
                        <m:t>=</m:t>
                      </m:r>
                      <m:r>
                        <a:rPr lang="en-US" sz="2400" b="0" i="1" smtClean="0">
                          <a:effectLst>
                            <a:outerShdw blurRad="38100" dist="25400" dir="2700000" algn="tl">
                              <a:srgbClr val="000000"/>
                            </a:outerShdw>
                          </a:effectLst>
                          <a:latin typeface="Cambria Math"/>
                        </a:rPr>
                        <m:t>𝑝</m:t>
                      </m:r>
                      <m:d>
                        <m:dPr>
                          <m:ctrlPr>
                            <a:rPr lang="en-US" sz="2400" i="1">
                              <a:effectLst>
                                <a:outerShdw blurRad="38100" dist="25400" dir="2700000" algn="tl">
                                  <a:srgbClr val="000000"/>
                                </a:outerShdw>
                              </a:effectLst>
                              <a:latin typeface="Cambria Math"/>
                            </a:rPr>
                          </m:ctrlPr>
                        </m:dPr>
                        <m:e>
                          <m:sSub>
                            <m:sSubPr>
                              <m:ctrlPr>
                                <a:rPr lang="en-US" sz="2400" i="1">
                                  <a:effectLst>
                                    <a:outerShdw blurRad="38100" dist="25400" dir="2700000" algn="tl">
                                      <a:srgbClr val="000000"/>
                                    </a:outerShdw>
                                  </a:effectLst>
                                  <a:latin typeface="Cambria Math"/>
                                </a:rPr>
                              </m:ctrlPr>
                            </m:sSubPr>
                            <m:e>
                              <m:r>
                                <m:rPr>
                                  <m:nor/>
                                </m:rPr>
                                <a:rPr lang="en-US" sz="2400" b="1">
                                  <a:effectLst>
                                    <a:outerShdw blurRad="38100" dist="25400" dir="2700000" algn="tl">
                                      <a:srgbClr val="000000"/>
                                    </a:outerShdw>
                                  </a:effectLst>
                                  <a:latin typeface="Cambria Math"/>
                                </a:rPr>
                                <m:t>x</m:t>
                              </m:r>
                            </m:e>
                            <m:sub>
                              <m:r>
                                <a:rPr lang="en-US" sz="2400" i="1">
                                  <a:effectLst>
                                    <a:outerShdw blurRad="38100" dist="25400" dir="2700000" algn="tl">
                                      <a:srgbClr val="000000"/>
                                    </a:outerShdw>
                                  </a:effectLst>
                                  <a:latin typeface="Cambria Math"/>
                                </a:rPr>
                                <m:t>0</m:t>
                              </m:r>
                            </m:sub>
                          </m:sSub>
                          <m:r>
                            <a:rPr lang="en-US" sz="2400" b="0" i="1" smtClean="0">
                              <a:effectLst>
                                <a:outerShdw blurRad="38100" dist="25400" dir="2700000" algn="tl">
                                  <a:srgbClr val="000000"/>
                                </a:outerShdw>
                              </a:effectLst>
                              <a:latin typeface="Cambria Math"/>
                            </a:rPr>
                            <m:t>,</m:t>
                          </m:r>
                          <m:sSub>
                            <m:sSubPr>
                              <m:ctrlPr>
                                <a:rPr lang="en-US" sz="2400" i="1">
                                  <a:effectLst>
                                    <a:outerShdw blurRad="38100" dist="25400" dir="2700000" algn="tl">
                                      <a:srgbClr val="000000"/>
                                    </a:outerShdw>
                                  </a:effectLst>
                                  <a:latin typeface="Cambria Math"/>
                                </a:rPr>
                              </m:ctrlPr>
                            </m:sSubPr>
                            <m:e>
                              <m:r>
                                <m:rPr>
                                  <m:nor/>
                                </m:rPr>
                                <a:rPr lang="en-US" sz="2400" b="1">
                                  <a:effectLst>
                                    <a:outerShdw blurRad="38100" dist="25400" dir="2700000" algn="tl">
                                      <a:srgbClr val="000000"/>
                                    </a:outerShdw>
                                  </a:effectLst>
                                  <a:latin typeface="Cambria Math"/>
                                </a:rPr>
                                <m:t>x</m:t>
                              </m:r>
                            </m:e>
                            <m:sub>
                              <m:r>
                                <a:rPr lang="en-US" sz="2400" b="0" i="1" smtClean="0">
                                  <a:effectLst>
                                    <a:outerShdw blurRad="38100" dist="25400" dir="2700000" algn="tl">
                                      <a:srgbClr val="000000"/>
                                    </a:outerShdw>
                                  </a:effectLst>
                                  <a:latin typeface="Cambria Math"/>
                                </a:rPr>
                                <m:t>1</m:t>
                              </m:r>
                            </m:sub>
                          </m:sSub>
                          <m:r>
                            <a:rPr lang="en-US" sz="2400" b="0" i="1" smtClean="0">
                              <a:effectLst>
                                <a:outerShdw blurRad="38100" dist="25400" dir="2700000" algn="tl">
                                  <a:srgbClr val="000000"/>
                                </a:outerShdw>
                              </a:effectLst>
                              <a:latin typeface="Cambria Math"/>
                            </a:rPr>
                            <m:t>,…,</m:t>
                          </m:r>
                          <m:sSub>
                            <m:sSubPr>
                              <m:ctrlPr>
                                <a:rPr lang="en-US" sz="2400" i="1">
                                  <a:effectLst>
                                    <a:outerShdw blurRad="38100" dist="25400" dir="2700000" algn="tl">
                                      <a:srgbClr val="000000"/>
                                    </a:outerShdw>
                                  </a:effectLst>
                                  <a:latin typeface="Cambria Math"/>
                                </a:rPr>
                              </m:ctrlPr>
                            </m:sSubPr>
                            <m:e>
                              <m:r>
                                <m:rPr>
                                  <m:nor/>
                                </m:rPr>
                                <a:rPr lang="en-US" sz="2400" b="1">
                                  <a:effectLst>
                                    <a:outerShdw blurRad="38100" dist="25400" dir="2700000" algn="tl">
                                      <a:srgbClr val="000000"/>
                                    </a:outerShdw>
                                  </a:effectLst>
                                  <a:latin typeface="Cambria Math"/>
                                </a:rPr>
                                <m:t>x</m:t>
                              </m:r>
                            </m:e>
                            <m:sub>
                              <m:r>
                                <a:rPr lang="en-US" sz="2400" b="0" i="1" smtClean="0">
                                  <a:effectLst>
                                    <a:outerShdw blurRad="38100" dist="25400" dir="2700000" algn="tl">
                                      <a:srgbClr val="000000"/>
                                    </a:outerShdw>
                                  </a:effectLst>
                                  <a:latin typeface="Cambria Math"/>
                                </a:rPr>
                                <m:t>𝑘</m:t>
                              </m:r>
                            </m:sub>
                          </m:sSub>
                        </m:e>
                      </m:d>
                    </m:oMath>
                  </m:oMathPara>
                </a14:m>
                <a:endParaRPr lang="en-GB" sz="2400" dirty="0"/>
              </a:p>
            </p:txBody>
          </p:sp>
        </mc:Choice>
        <mc:Fallback xmlns="">
          <p:sp>
            <p:nvSpPr>
              <p:cNvPr id="30" name="Rectangle 29"/>
              <p:cNvSpPr>
                <a:spLocks noRot="1" noChangeAspect="1" noMove="1" noResize="1" noEditPoints="1" noAdjustHandles="1" noChangeArrowheads="1" noChangeShapeType="1" noTextEdit="1"/>
              </p:cNvSpPr>
              <p:nvPr/>
            </p:nvSpPr>
            <p:spPr>
              <a:xfrm>
                <a:off x="2976916" y="6150769"/>
                <a:ext cx="3190168" cy="461665"/>
              </a:xfrm>
              <a:prstGeom prst="rect">
                <a:avLst/>
              </a:prstGeom>
              <a:blipFill rotWithShape="1">
                <a:blip r:embed="rId9"/>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955191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animEffect transition="in" filter="fade">
                                      <p:cBhvr>
                                        <p:cTn id="15" dur="500"/>
                                        <p:tgtEl>
                                          <p:spTgt spid="6">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animEffect transition="in" filter="fade">
                                      <p:cBhvr>
                                        <p:cTn id="23" dur="500"/>
                                        <p:tgtEl>
                                          <p:spTgt spid="6">
                                            <p:txEl>
                                              <p:pRg st="10" end="1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Bidirectional MC path sampling</a:t>
            </a:r>
            <a:endParaRPr lang="en-GB" dirty="0"/>
          </a:p>
        </p:txBody>
      </p:sp>
      <p:sp>
        <p:nvSpPr>
          <p:cNvPr id="38" name="Rectangle 37"/>
          <p:cNvSpPr/>
          <p:nvPr/>
        </p:nvSpPr>
        <p:spPr>
          <a:xfrm>
            <a:off x="3465373" y="4699073"/>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39" name="Rectangle 38"/>
          <p:cNvSpPr/>
          <p:nvPr/>
        </p:nvSpPr>
        <p:spPr>
          <a:xfrm>
            <a:off x="4667155" y="2136641"/>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40" name="Straight Arrow Connector 39"/>
          <p:cNvCxnSpPr>
            <a:stCxn id="41" idx="1"/>
            <a:endCxn id="68" idx="5"/>
          </p:cNvCxnSpPr>
          <p:nvPr/>
        </p:nvCxnSpPr>
        <p:spPr>
          <a:xfrm flipH="1" flipV="1">
            <a:off x="5238102" y="2311512"/>
            <a:ext cx="651048" cy="1069921"/>
          </a:xfrm>
          <a:prstGeom prst="straightConnector1">
            <a:avLst/>
          </a:prstGeom>
          <a:ln w="12700">
            <a:solidFill>
              <a:schemeClr val="tx1">
                <a:lumMod val="65000"/>
                <a:lumOff val="3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5870082" y="3362365"/>
            <a:ext cx="130206" cy="130204"/>
          </a:xfrm>
          <a:prstGeom prst="ellipse">
            <a:avLst/>
          </a:prstGeom>
          <a:solidFill>
            <a:schemeClr val="tx1"/>
          </a:solidFill>
          <a:ln w="38100">
            <a:solidFill>
              <a:schemeClr val="bg1">
                <a:lumMod val="75000"/>
                <a:lumOff val="2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2" name="Sun 41"/>
          <p:cNvSpPr/>
          <p:nvPr/>
        </p:nvSpPr>
        <p:spPr>
          <a:xfrm rot="1134788">
            <a:off x="5906127" y="3366091"/>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62" name="Straight Arrow Connector 61"/>
          <p:cNvCxnSpPr>
            <a:stCxn id="68" idx="3"/>
            <a:endCxn id="69" idx="7"/>
          </p:cNvCxnSpPr>
          <p:nvPr/>
        </p:nvCxnSpPr>
        <p:spPr>
          <a:xfrm flipH="1">
            <a:off x="4036320" y="2311512"/>
            <a:ext cx="1109712" cy="2337457"/>
          </a:xfrm>
          <a:prstGeom prst="straightConnector1">
            <a:avLst/>
          </a:prstGeom>
          <a:ln w="12700">
            <a:solidFill>
              <a:schemeClr val="tx1">
                <a:lumMod val="65000"/>
                <a:lumOff val="35000"/>
              </a:schemeClr>
            </a:solidFill>
            <a:prstDash val="solid"/>
            <a:tailEnd type="non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9" idx="1"/>
            <a:endCxn id="64" idx="5"/>
          </p:cNvCxnSpPr>
          <p:nvPr/>
        </p:nvCxnSpPr>
        <p:spPr>
          <a:xfrm flipH="1" flipV="1">
            <a:off x="3092048" y="2913738"/>
            <a:ext cx="852202" cy="1735231"/>
          </a:xfrm>
          <a:prstGeom prst="straightConnector1">
            <a:avLst/>
          </a:prstGeom>
          <a:ln w="12700">
            <a:solidFill>
              <a:schemeClr val="tx1">
                <a:lumMod val="65000"/>
                <a:lumOff val="35000"/>
              </a:schemeClr>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2980910" y="2802602"/>
            <a:ext cx="130206" cy="130204"/>
          </a:xfrm>
          <a:prstGeom prst="ellipse">
            <a:avLst/>
          </a:prstGeom>
          <a:solidFill>
            <a:schemeClr val="tx1"/>
          </a:solidFill>
          <a:ln w="38100">
            <a:solidFill>
              <a:schemeClr val="bg1">
                <a:lumMod val="75000"/>
                <a:lumOff val="2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65" name="Group 64"/>
          <p:cNvGrpSpPr/>
          <p:nvPr/>
        </p:nvGrpSpPr>
        <p:grpSpPr>
          <a:xfrm rot="774754">
            <a:off x="2594931" y="2494671"/>
            <a:ext cx="410270" cy="298378"/>
            <a:chOff x="3192789" y="1005143"/>
            <a:chExt cx="785815" cy="571503"/>
          </a:xfrm>
        </p:grpSpPr>
        <p:sp>
          <p:nvSpPr>
            <p:cNvPr id="66" name="Isosceles Triangle 65"/>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67" name="Rectangle 66"/>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68" name="Oval 67"/>
          <p:cNvSpPr/>
          <p:nvPr/>
        </p:nvSpPr>
        <p:spPr>
          <a:xfrm>
            <a:off x="5126964" y="2200376"/>
            <a:ext cx="130206" cy="130204"/>
          </a:xfrm>
          <a:prstGeom prst="ellipse">
            <a:avLst/>
          </a:prstGeom>
          <a:solidFill>
            <a:schemeClr val="tx1"/>
          </a:solidFill>
          <a:ln w="38100">
            <a:solidFill>
              <a:schemeClr val="bg1">
                <a:lumMod val="75000"/>
                <a:lumOff val="2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69" name="Oval 68"/>
          <p:cNvSpPr/>
          <p:nvPr/>
        </p:nvSpPr>
        <p:spPr>
          <a:xfrm>
            <a:off x="3925182" y="4629901"/>
            <a:ext cx="130206" cy="130204"/>
          </a:xfrm>
          <a:prstGeom prst="ellipse">
            <a:avLst/>
          </a:prstGeom>
          <a:solidFill>
            <a:schemeClr val="tx1"/>
          </a:solidFill>
          <a:ln w="38100">
            <a:solidFill>
              <a:schemeClr val="bg1">
                <a:lumMod val="75000"/>
                <a:lumOff val="25000"/>
              </a:schemeClr>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0" name="Rectangle 69"/>
              <p:cNvSpPr/>
              <p:nvPr/>
            </p:nvSpPr>
            <p:spPr>
              <a:xfrm>
                <a:off x="5877129" y="2996178"/>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70" name="Rectangle 69"/>
              <p:cNvSpPr>
                <a:spLocks noRot="1" noChangeAspect="1" noMove="1" noResize="1" noEditPoints="1" noAdjustHandles="1" noChangeArrowheads="1" noChangeShapeType="1" noTextEdit="1"/>
              </p:cNvSpPr>
              <p:nvPr/>
            </p:nvSpPr>
            <p:spPr>
              <a:xfrm>
                <a:off x="5877129" y="2996178"/>
                <a:ext cx="501676" cy="400110"/>
              </a:xfrm>
              <a:prstGeom prst="rect">
                <a:avLst/>
              </a:prstGeom>
              <a:blipFill rotWithShape="1">
                <a:blip r:embed="rId3"/>
                <a:stretch>
                  <a:fillRect b="-106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5056497" y="1772816"/>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71" name="Rectangle 70"/>
              <p:cNvSpPr>
                <a:spLocks noRot="1" noChangeAspect="1" noMove="1" noResize="1" noEditPoints="1" noAdjustHandles="1" noChangeArrowheads="1" noChangeShapeType="1" noTextEdit="1"/>
              </p:cNvSpPr>
              <p:nvPr/>
            </p:nvSpPr>
            <p:spPr>
              <a:xfrm>
                <a:off x="5056497" y="1772816"/>
                <a:ext cx="495713" cy="400110"/>
              </a:xfrm>
              <a:prstGeom prst="rect">
                <a:avLst/>
              </a:prstGeom>
              <a:blipFill rotWithShape="1">
                <a:blip r:embed="rId4"/>
                <a:stretch>
                  <a:fillRect b="-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3688124" y="4724510"/>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72" name="Rectangle 71"/>
              <p:cNvSpPr>
                <a:spLocks noRot="1" noChangeAspect="1" noMove="1" noResize="1" noEditPoints="1" noAdjustHandles="1" noChangeArrowheads="1" noChangeShapeType="1" noTextEdit="1"/>
              </p:cNvSpPr>
              <p:nvPr/>
            </p:nvSpPr>
            <p:spPr>
              <a:xfrm>
                <a:off x="3688124" y="4724510"/>
                <a:ext cx="501676" cy="400110"/>
              </a:xfrm>
              <a:prstGeom prst="rect">
                <a:avLst/>
              </a:prstGeom>
              <a:blipFill rotWithShape="1">
                <a:blip r:embed="rId5"/>
                <a:stretch>
                  <a:fillRect b="-90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2642988" y="2819837"/>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73" name="Rectangle 72"/>
              <p:cNvSpPr>
                <a:spLocks noRot="1" noChangeAspect="1" noMove="1" noResize="1" noEditPoints="1" noAdjustHandles="1" noChangeArrowheads="1" noChangeShapeType="1" noTextEdit="1"/>
              </p:cNvSpPr>
              <p:nvPr/>
            </p:nvSpPr>
            <p:spPr>
              <a:xfrm>
                <a:off x="2642988" y="2819837"/>
                <a:ext cx="511999" cy="400110"/>
              </a:xfrm>
              <a:prstGeom prst="rect">
                <a:avLst/>
              </a:prstGeom>
              <a:blipFill rotWithShape="1">
                <a:blip r:embed="rId6"/>
                <a:stretch>
                  <a:fillRect b="-10769"/>
                </a:stretch>
              </a:blipFill>
            </p:spPr>
            <p:txBody>
              <a:bodyPr/>
              <a:lstStyle/>
              <a:p>
                <a:r>
                  <a:rPr lang="en-GB">
                    <a:noFill/>
                  </a:rPr>
                  <a:t> </a:t>
                </a:r>
              </a:p>
            </p:txBody>
          </p:sp>
        </mc:Fallback>
      </mc:AlternateContent>
    </p:spTree>
    <p:extLst>
      <p:ext uri="{BB962C8B-B14F-4D97-AF65-F5344CB8AC3E}">
        <p14:creationId xmlns:p14="http://schemas.microsoft.com/office/powerpoint/2010/main" val="1069409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Bidirectional MC path sampling</a:t>
            </a:r>
            <a:endParaRPr lang="en-GB" dirty="0"/>
          </a:p>
        </p:txBody>
      </p:sp>
      <p:sp>
        <p:nvSpPr>
          <p:cNvPr id="48" name="Rectangle 47"/>
          <p:cNvSpPr/>
          <p:nvPr/>
        </p:nvSpPr>
        <p:spPr>
          <a:xfrm>
            <a:off x="3465373" y="4699073"/>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9" name="Rectangle 48"/>
          <p:cNvSpPr/>
          <p:nvPr/>
        </p:nvSpPr>
        <p:spPr>
          <a:xfrm>
            <a:off x="4667155" y="2136641"/>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7" name="Straight Arrow Connector 6"/>
          <p:cNvCxnSpPr>
            <a:stCxn id="8" idx="1"/>
            <a:endCxn id="16" idx="5"/>
          </p:cNvCxnSpPr>
          <p:nvPr/>
        </p:nvCxnSpPr>
        <p:spPr>
          <a:xfrm flipH="1" flipV="1">
            <a:off x="5238102" y="2311512"/>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Sun 8"/>
          <p:cNvSpPr/>
          <p:nvPr/>
        </p:nvSpPr>
        <p:spPr>
          <a:xfrm rot="1134788">
            <a:off x="5906127" y="3366091"/>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11" name="Straight Arrow Connector 10"/>
          <p:cNvCxnSpPr>
            <a:stCxn id="17" idx="1"/>
            <a:endCxn id="12" idx="5"/>
          </p:cNvCxnSpPr>
          <p:nvPr/>
        </p:nvCxnSpPr>
        <p:spPr>
          <a:xfrm flipH="1" flipV="1">
            <a:off x="3092048" y="2913738"/>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774754">
            <a:off x="2594931" y="2494671"/>
            <a:ext cx="410270" cy="298378"/>
            <a:chOff x="3192789" y="1005143"/>
            <a:chExt cx="785815" cy="571503"/>
          </a:xfrm>
        </p:grpSpPr>
        <p:sp>
          <p:nvSpPr>
            <p:cNvPr id="14"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5"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grpSp>
        <p:nvGrpSpPr>
          <p:cNvPr id="26" name="Group 25"/>
          <p:cNvGrpSpPr/>
          <p:nvPr/>
        </p:nvGrpSpPr>
        <p:grpSpPr>
          <a:xfrm>
            <a:off x="5870082" y="2996178"/>
            <a:ext cx="508723" cy="496391"/>
            <a:chOff x="5870082" y="3321257"/>
            <a:chExt cx="508723" cy="496391"/>
          </a:xfrm>
        </p:grpSpPr>
        <p:sp>
          <p:nvSpPr>
            <p:cNvPr id="8" name="Oval 7"/>
            <p:cNvSpPr/>
            <p:nvPr/>
          </p:nvSpPr>
          <p:spPr>
            <a:xfrm>
              <a:off x="5870082" y="368744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p:cNvSpPr/>
                <p:nvPr/>
              </p:nvSpPr>
              <p:spPr>
                <a:xfrm>
                  <a:off x="5877129" y="3321257"/>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18" name="Rectangle 17"/>
                <p:cNvSpPr>
                  <a:spLocks noRot="1" noChangeAspect="1" noMove="1" noResize="1" noEditPoints="1" noAdjustHandles="1" noChangeArrowheads="1" noChangeShapeType="1" noTextEdit="1"/>
                </p:cNvSpPr>
                <p:nvPr/>
              </p:nvSpPr>
              <p:spPr>
                <a:xfrm>
                  <a:off x="5877129" y="3321257"/>
                  <a:ext cx="501676" cy="400110"/>
                </a:xfrm>
                <a:prstGeom prst="rect">
                  <a:avLst/>
                </a:prstGeom>
                <a:blipFill rotWithShape="1">
                  <a:blip r:embed="rId3"/>
                  <a:stretch>
                    <a:fillRect b="-10606"/>
                  </a:stretch>
                </a:blipFill>
              </p:spPr>
              <p:txBody>
                <a:bodyPr/>
                <a:lstStyle/>
                <a:p>
                  <a:r>
                    <a:rPr lang="en-GB">
                      <a:noFill/>
                    </a:rPr>
                    <a:t> </a:t>
                  </a:r>
                </a:p>
              </p:txBody>
            </p:sp>
          </mc:Fallback>
        </mc:AlternateContent>
      </p:grpSp>
      <p:grpSp>
        <p:nvGrpSpPr>
          <p:cNvPr id="27" name="Group 26"/>
          <p:cNvGrpSpPr/>
          <p:nvPr/>
        </p:nvGrpSpPr>
        <p:grpSpPr>
          <a:xfrm>
            <a:off x="5056497" y="1772816"/>
            <a:ext cx="495713" cy="557764"/>
            <a:chOff x="5056497" y="2097895"/>
            <a:chExt cx="495713" cy="557764"/>
          </a:xfrm>
        </p:grpSpPr>
        <p:sp>
          <p:nvSpPr>
            <p:cNvPr id="16" name="Oval 15"/>
            <p:cNvSpPr/>
            <p:nvPr/>
          </p:nvSpPr>
          <p:spPr>
            <a:xfrm>
              <a:off x="5126964" y="2525455"/>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Rectangle 18"/>
                <p:cNvSpPr/>
                <p:nvPr/>
              </p:nvSpPr>
              <p:spPr>
                <a:xfrm>
                  <a:off x="5056497" y="2097895"/>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19" name="Rectangle 18"/>
                <p:cNvSpPr>
                  <a:spLocks noRot="1" noChangeAspect="1" noMove="1" noResize="1" noEditPoints="1" noAdjustHandles="1" noChangeArrowheads="1" noChangeShapeType="1" noTextEdit="1"/>
                </p:cNvSpPr>
                <p:nvPr/>
              </p:nvSpPr>
              <p:spPr>
                <a:xfrm>
                  <a:off x="5056497" y="2097895"/>
                  <a:ext cx="495713" cy="400110"/>
                </a:xfrm>
                <a:prstGeom prst="rect">
                  <a:avLst/>
                </a:prstGeom>
                <a:blipFill rotWithShape="1">
                  <a:blip r:embed="rId4"/>
                  <a:stretch>
                    <a:fillRect b="-9231"/>
                  </a:stretch>
                </a:blipFill>
              </p:spPr>
              <p:txBody>
                <a:bodyPr/>
                <a:lstStyle/>
                <a:p>
                  <a:r>
                    <a:rPr lang="en-GB">
                      <a:noFill/>
                    </a:rPr>
                    <a:t> </a:t>
                  </a:r>
                </a:p>
              </p:txBody>
            </p:sp>
          </mc:Fallback>
        </mc:AlternateContent>
      </p:grpSp>
      <p:grpSp>
        <p:nvGrpSpPr>
          <p:cNvPr id="28" name="Group 27"/>
          <p:cNvGrpSpPr/>
          <p:nvPr/>
        </p:nvGrpSpPr>
        <p:grpSpPr>
          <a:xfrm>
            <a:off x="3688124" y="4629901"/>
            <a:ext cx="501676" cy="494719"/>
            <a:chOff x="3688124" y="4954980"/>
            <a:chExt cx="501676" cy="494719"/>
          </a:xfrm>
        </p:grpSpPr>
        <p:sp>
          <p:nvSpPr>
            <p:cNvPr id="17" name="Oval 16"/>
            <p:cNvSpPr/>
            <p:nvPr/>
          </p:nvSpPr>
          <p:spPr>
            <a:xfrm>
              <a:off x="3925182" y="4954980"/>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Rectangle 19"/>
                <p:cNvSpPr/>
                <p:nvPr/>
              </p:nvSpPr>
              <p:spPr>
                <a:xfrm>
                  <a:off x="3688124" y="504958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20" name="Rectangle 19"/>
                <p:cNvSpPr>
                  <a:spLocks noRot="1" noChangeAspect="1" noMove="1" noResize="1" noEditPoints="1" noAdjustHandles="1" noChangeArrowheads="1" noChangeShapeType="1" noTextEdit="1"/>
                </p:cNvSpPr>
                <p:nvPr/>
              </p:nvSpPr>
              <p:spPr>
                <a:xfrm>
                  <a:off x="3688124" y="5049589"/>
                  <a:ext cx="501676" cy="400110"/>
                </a:xfrm>
                <a:prstGeom prst="rect">
                  <a:avLst/>
                </a:prstGeom>
                <a:blipFill rotWithShape="1">
                  <a:blip r:embed="rId5"/>
                  <a:stretch>
                    <a:fillRect b="-9091"/>
                  </a:stretch>
                </a:blipFill>
              </p:spPr>
              <p:txBody>
                <a:bodyPr/>
                <a:lstStyle/>
                <a:p>
                  <a:r>
                    <a:rPr lang="en-GB">
                      <a:noFill/>
                    </a:rPr>
                    <a:t> </a:t>
                  </a:r>
                </a:p>
              </p:txBody>
            </p:sp>
          </mc:Fallback>
        </mc:AlternateContent>
      </p:grpSp>
      <p:grpSp>
        <p:nvGrpSpPr>
          <p:cNvPr id="29" name="Group 28"/>
          <p:cNvGrpSpPr/>
          <p:nvPr/>
        </p:nvGrpSpPr>
        <p:grpSpPr>
          <a:xfrm>
            <a:off x="2642988" y="2802602"/>
            <a:ext cx="511999" cy="417345"/>
            <a:chOff x="2642988" y="3127681"/>
            <a:chExt cx="511999" cy="417345"/>
          </a:xfrm>
        </p:grpSpPr>
        <p:sp>
          <p:nvSpPr>
            <p:cNvPr id="12" name="Oval 11"/>
            <p:cNvSpPr/>
            <p:nvPr/>
          </p:nvSpPr>
          <p:spPr>
            <a:xfrm>
              <a:off x="2980910" y="3127681"/>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Rectangle 20"/>
                <p:cNvSpPr/>
                <p:nvPr/>
              </p:nvSpPr>
              <p:spPr>
                <a:xfrm>
                  <a:off x="2642988" y="3144916"/>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21" name="Rectangle 20"/>
                <p:cNvSpPr>
                  <a:spLocks noRot="1" noChangeAspect="1" noMove="1" noResize="1" noEditPoints="1" noAdjustHandles="1" noChangeArrowheads="1" noChangeShapeType="1" noTextEdit="1"/>
                </p:cNvSpPr>
                <p:nvPr/>
              </p:nvSpPr>
              <p:spPr>
                <a:xfrm>
                  <a:off x="2642988" y="3144916"/>
                  <a:ext cx="511999" cy="400110"/>
                </a:xfrm>
                <a:prstGeom prst="rect">
                  <a:avLst/>
                </a:prstGeom>
                <a:blipFill rotWithShape="1">
                  <a:blip r:embed="rId6"/>
                  <a:stretch>
                    <a:fillRect b="-10769"/>
                  </a:stretch>
                </a:blipFill>
              </p:spPr>
              <p:txBody>
                <a:bodyPr/>
                <a:lstStyle/>
                <a:p>
                  <a:r>
                    <a:rPr lang="en-GB">
                      <a:noFill/>
                    </a:rPr>
                    <a:t> </a:t>
                  </a:r>
                </a:p>
              </p:txBody>
            </p:sp>
          </mc:Fallback>
        </mc:AlternateContent>
      </p:grpSp>
      <p:grpSp>
        <p:nvGrpSpPr>
          <p:cNvPr id="30" name="Group 29"/>
          <p:cNvGrpSpPr/>
          <p:nvPr/>
        </p:nvGrpSpPr>
        <p:grpSpPr>
          <a:xfrm>
            <a:off x="172483" y="970959"/>
            <a:ext cx="1222357" cy="495172"/>
            <a:chOff x="611560" y="1244064"/>
            <a:chExt cx="1222357" cy="495172"/>
          </a:xfrm>
        </p:grpSpPr>
        <p:sp>
          <p:nvSpPr>
            <p:cNvPr id="31" name="Oval 30"/>
            <p:cNvSpPr/>
            <p:nvPr/>
          </p:nvSpPr>
          <p:spPr>
            <a:xfrm>
              <a:off x="611560" y="1528163"/>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2" name="Oval 31"/>
            <p:cNvSpPr/>
            <p:nvPr/>
          </p:nvSpPr>
          <p:spPr>
            <a:xfrm>
              <a:off x="611560" y="1309990"/>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33" name="TextBox 32"/>
            <p:cNvSpPr txBox="1"/>
            <p:nvPr/>
          </p:nvSpPr>
          <p:spPr>
            <a:xfrm>
              <a:off x="745734" y="1244064"/>
              <a:ext cx="910377" cy="276999"/>
            </a:xfrm>
            <a:prstGeom prst="rect">
              <a:avLst/>
            </a:prstGeom>
            <a:noFill/>
          </p:spPr>
          <p:txBody>
            <a:bodyPr wrap="none" rtlCol="0">
              <a:spAutoFit/>
            </a:bodyPr>
            <a:lstStyle/>
            <a:p>
              <a:r>
                <a:rPr lang="en-US" sz="1200" dirty="0" smtClean="0">
                  <a:latin typeface="+mn-lt"/>
                </a:rPr>
                <a:t>Light vertex</a:t>
              </a:r>
              <a:endParaRPr lang="en-US" sz="1200" dirty="0">
                <a:latin typeface="+mn-lt"/>
              </a:endParaRPr>
            </a:p>
          </p:txBody>
        </p:sp>
        <p:sp>
          <p:nvSpPr>
            <p:cNvPr id="34" name="TextBox 33"/>
            <p:cNvSpPr txBox="1"/>
            <p:nvPr/>
          </p:nvSpPr>
          <p:spPr>
            <a:xfrm>
              <a:off x="745734" y="1462237"/>
              <a:ext cx="1088183" cy="276999"/>
            </a:xfrm>
            <a:prstGeom prst="rect">
              <a:avLst/>
            </a:prstGeom>
            <a:noFill/>
          </p:spPr>
          <p:txBody>
            <a:bodyPr wrap="none" rtlCol="0">
              <a:spAutoFit/>
            </a:bodyPr>
            <a:lstStyle/>
            <a:p>
              <a:r>
                <a:rPr lang="en-US" sz="1200" dirty="0" smtClean="0">
                  <a:latin typeface="+mn-lt"/>
                </a:rPr>
                <a:t>Camera vertex</a:t>
              </a:r>
              <a:endParaRPr lang="en-US" sz="1200" dirty="0">
                <a:latin typeface="+mn-lt"/>
              </a:endParaRPr>
            </a:p>
          </p:txBody>
        </p:sp>
      </p:grpSp>
    </p:spTree>
    <p:extLst>
      <p:ext uri="{BB962C8B-B14F-4D97-AF65-F5344CB8AC3E}">
        <p14:creationId xmlns:p14="http://schemas.microsoft.com/office/powerpoint/2010/main" val="109369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00"/>
                                        <p:tgtEl>
                                          <p:spTgt spid="29"/>
                                        </p:tgtEl>
                                      </p:cBhvr>
                                    </p:animEffect>
                                  </p:childTnLst>
                                </p:cTn>
                              </p:par>
                            </p:childTnLst>
                          </p:cTn>
                        </p:par>
                        <p:par>
                          <p:cTn id="8" fill="hold">
                            <p:stCondLst>
                              <p:cond delay="7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1000"/>
                                        <p:tgtEl>
                                          <p:spTgt spid="11"/>
                                        </p:tgtEl>
                                      </p:cBhvr>
                                    </p:animEffect>
                                  </p:childTnLst>
                                </p:cTn>
                              </p:par>
                            </p:childTnLst>
                          </p:cTn>
                        </p:par>
                        <p:par>
                          <p:cTn id="12" fill="hold">
                            <p:stCondLst>
                              <p:cond delay="1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700"/>
                                        <p:tgtEl>
                                          <p:spTgt spid="28"/>
                                        </p:tgtEl>
                                      </p:cBhvr>
                                    </p:animEffect>
                                  </p:childTnLst>
                                </p:cTn>
                              </p:par>
                            </p:childTnLst>
                          </p:cTn>
                        </p:par>
                        <p:par>
                          <p:cTn id="16" fill="hold">
                            <p:stCondLst>
                              <p:cond delay="2400"/>
                            </p:stCondLst>
                            <p:childTnLst>
                              <p:par>
                                <p:cTn id="17" presetID="10" presetClass="entr" presetSubtype="0" fill="hold" nodeType="afterEffect">
                                  <p:stCondLst>
                                    <p:cond delay="5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700"/>
                                        <p:tgtEl>
                                          <p:spTgt spid="26"/>
                                        </p:tgtEl>
                                      </p:cBhvr>
                                    </p:animEffect>
                                  </p:childTnLst>
                                </p:cTn>
                              </p:par>
                            </p:childTnLst>
                          </p:cTn>
                        </p:par>
                        <p:par>
                          <p:cTn id="20" fill="hold">
                            <p:stCondLst>
                              <p:cond delay="36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1000"/>
                                        <p:tgtEl>
                                          <p:spTgt spid="7"/>
                                        </p:tgtEl>
                                      </p:cBhvr>
                                    </p:animEffect>
                                  </p:childTnLst>
                                </p:cTn>
                              </p:par>
                            </p:childTnLst>
                          </p:cTn>
                        </p:par>
                        <p:par>
                          <p:cTn id="24" fill="hold">
                            <p:stCondLst>
                              <p:cond delay="46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Bidirectional MC path sampling</a:t>
            </a:r>
            <a:endParaRPr lang="en-GB" dirty="0"/>
          </a:p>
        </p:txBody>
      </p:sp>
      <p:grpSp>
        <p:nvGrpSpPr>
          <p:cNvPr id="4" name="Group 3"/>
          <p:cNvGrpSpPr/>
          <p:nvPr/>
        </p:nvGrpSpPr>
        <p:grpSpPr>
          <a:xfrm>
            <a:off x="2467888" y="1772816"/>
            <a:ext cx="4157884" cy="3418086"/>
            <a:chOff x="2467888" y="2097895"/>
            <a:chExt cx="4157884" cy="3418086"/>
          </a:xfrm>
        </p:grpSpPr>
        <p:sp>
          <p:nvSpPr>
            <p:cNvPr id="43" name="Rectangle 42"/>
            <p:cNvSpPr/>
            <p:nvPr/>
          </p:nvSpPr>
          <p:spPr>
            <a:xfrm>
              <a:off x="2467888" y="2148114"/>
              <a:ext cx="4157884" cy="3367867"/>
            </a:xfrm>
            <a:prstGeom prst="rect">
              <a:avLst/>
            </a:prstGeom>
            <a:solidFill>
              <a:schemeClr val="tx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48" name="Rectangle 47"/>
            <p:cNvSpPr/>
            <p:nvPr/>
          </p:nvSpPr>
          <p:spPr>
            <a:xfrm>
              <a:off x="3465373" y="5024152"/>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49" name="Rectangle 48"/>
            <p:cNvSpPr/>
            <p:nvPr/>
          </p:nvSpPr>
          <p:spPr>
            <a:xfrm>
              <a:off x="4667155" y="2461720"/>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7" name="Straight Arrow Connector 6"/>
            <p:cNvCxnSpPr>
              <a:stCxn id="8" idx="1"/>
              <a:endCxn id="16" idx="5"/>
            </p:cNvCxnSpPr>
            <p:nvPr/>
          </p:nvCxnSpPr>
          <p:spPr>
            <a:xfrm flipH="1" flipV="1">
              <a:off x="5238102" y="2636591"/>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870082" y="368744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 name="Sun 8"/>
            <p:cNvSpPr/>
            <p:nvPr/>
          </p:nvSpPr>
          <p:spPr>
            <a:xfrm rot="1134788">
              <a:off x="5906127" y="3691170"/>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11" name="Straight Arrow Connector 10"/>
            <p:cNvCxnSpPr>
              <a:stCxn id="17" idx="1"/>
              <a:endCxn id="12" idx="5"/>
            </p:cNvCxnSpPr>
            <p:nvPr/>
          </p:nvCxnSpPr>
          <p:spPr>
            <a:xfrm flipH="1" flipV="1">
              <a:off x="3092048" y="3238817"/>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980910" y="3127681"/>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3" name="Group 12"/>
            <p:cNvGrpSpPr/>
            <p:nvPr/>
          </p:nvGrpSpPr>
          <p:grpSpPr>
            <a:xfrm rot="774754">
              <a:off x="2594931" y="2819750"/>
              <a:ext cx="410270" cy="298378"/>
              <a:chOff x="3192789" y="1005143"/>
              <a:chExt cx="785815" cy="571503"/>
            </a:xfrm>
          </p:grpSpPr>
          <p:sp>
            <p:nvSpPr>
              <p:cNvPr id="14" name="Isosceles Triangle 13"/>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5" name="Rectangle 14"/>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16" name="Oval 15"/>
            <p:cNvSpPr/>
            <p:nvPr/>
          </p:nvSpPr>
          <p:spPr>
            <a:xfrm>
              <a:off x="5126964" y="2525455"/>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7" name="Oval 16"/>
            <p:cNvSpPr/>
            <p:nvPr/>
          </p:nvSpPr>
          <p:spPr>
            <a:xfrm>
              <a:off x="3925182" y="4954980"/>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p:cNvSpPr/>
                <p:nvPr/>
              </p:nvSpPr>
              <p:spPr>
                <a:xfrm>
                  <a:off x="5877129" y="3321257"/>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18" name="Rectangle 17"/>
                <p:cNvSpPr>
                  <a:spLocks noRot="1" noChangeAspect="1" noMove="1" noResize="1" noEditPoints="1" noAdjustHandles="1" noChangeArrowheads="1" noChangeShapeType="1" noTextEdit="1"/>
                </p:cNvSpPr>
                <p:nvPr/>
              </p:nvSpPr>
              <p:spPr>
                <a:xfrm>
                  <a:off x="5877129" y="3321257"/>
                  <a:ext cx="501676" cy="400110"/>
                </a:xfrm>
                <a:prstGeom prst="rect">
                  <a:avLst/>
                </a:prstGeom>
                <a:blipFill rotWithShape="1">
                  <a:blip r:embed="rId3"/>
                  <a:stretch>
                    <a:fillRect b="-106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056497" y="2097895"/>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19" name="Rectangle 18"/>
                <p:cNvSpPr>
                  <a:spLocks noRot="1" noChangeAspect="1" noMove="1" noResize="1" noEditPoints="1" noAdjustHandles="1" noChangeArrowheads="1" noChangeShapeType="1" noTextEdit="1"/>
                </p:cNvSpPr>
                <p:nvPr/>
              </p:nvSpPr>
              <p:spPr>
                <a:xfrm>
                  <a:off x="5056497" y="2097895"/>
                  <a:ext cx="495713" cy="400110"/>
                </a:xfrm>
                <a:prstGeom prst="rect">
                  <a:avLst/>
                </a:prstGeom>
                <a:blipFill rotWithShape="1">
                  <a:blip r:embed="rId4"/>
                  <a:stretch>
                    <a:fillRect b="-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688124" y="504958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20" name="Rectangle 19"/>
                <p:cNvSpPr>
                  <a:spLocks noRot="1" noChangeAspect="1" noMove="1" noResize="1" noEditPoints="1" noAdjustHandles="1" noChangeArrowheads="1" noChangeShapeType="1" noTextEdit="1"/>
                </p:cNvSpPr>
                <p:nvPr/>
              </p:nvSpPr>
              <p:spPr>
                <a:xfrm>
                  <a:off x="3688124" y="5049589"/>
                  <a:ext cx="501676" cy="400110"/>
                </a:xfrm>
                <a:prstGeom prst="rect">
                  <a:avLst/>
                </a:prstGeom>
                <a:blipFill rotWithShape="1">
                  <a:blip r:embed="rId5"/>
                  <a:stretch>
                    <a:fillRect b="-90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2642988" y="3144916"/>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21" name="Rectangle 20"/>
                <p:cNvSpPr>
                  <a:spLocks noRot="1" noChangeAspect="1" noMove="1" noResize="1" noEditPoints="1" noAdjustHandles="1" noChangeArrowheads="1" noChangeShapeType="1" noTextEdit="1"/>
                </p:cNvSpPr>
                <p:nvPr/>
              </p:nvSpPr>
              <p:spPr>
                <a:xfrm>
                  <a:off x="2642988" y="3144916"/>
                  <a:ext cx="511999" cy="400110"/>
                </a:xfrm>
                <a:prstGeom prst="rect">
                  <a:avLst/>
                </a:prstGeom>
                <a:blipFill rotWithShape="1">
                  <a:blip r:embed="rId6"/>
                  <a:stretch>
                    <a:fillRect b="-10769"/>
                  </a:stretch>
                </a:blipFill>
              </p:spPr>
              <p:txBody>
                <a:bodyPr/>
                <a:lstStyle/>
                <a:p>
                  <a:r>
                    <a:rPr lang="en-GB">
                      <a:noFill/>
                    </a:rPr>
                    <a:t> </a:t>
                  </a:r>
                </a:p>
              </p:txBody>
            </p:sp>
          </mc:Fallback>
        </mc:AlternateContent>
      </p:grpSp>
      <p:grpSp>
        <p:nvGrpSpPr>
          <p:cNvPr id="66" name="Group 65"/>
          <p:cNvGrpSpPr/>
          <p:nvPr/>
        </p:nvGrpSpPr>
        <p:grpSpPr>
          <a:xfrm>
            <a:off x="2470078" y="1772816"/>
            <a:ext cx="4157884" cy="3418086"/>
            <a:chOff x="2467888" y="2097895"/>
            <a:chExt cx="4157884" cy="3418086"/>
          </a:xfrm>
        </p:grpSpPr>
        <p:sp>
          <p:nvSpPr>
            <p:cNvPr id="67" name="Rectangle 66"/>
            <p:cNvSpPr/>
            <p:nvPr/>
          </p:nvSpPr>
          <p:spPr>
            <a:xfrm>
              <a:off x="2467888" y="2148114"/>
              <a:ext cx="4157884" cy="3367867"/>
            </a:xfrm>
            <a:prstGeom prst="rect">
              <a:avLst/>
            </a:prstGeom>
            <a:solidFill>
              <a:schemeClr val="tx1">
                <a:alpha val="5000"/>
              </a:schemeClr>
            </a:solidFill>
            <a:ln>
              <a:noFill/>
            </a:ln>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70" name="Rectangle 69"/>
            <p:cNvSpPr/>
            <p:nvPr/>
          </p:nvSpPr>
          <p:spPr>
            <a:xfrm>
              <a:off x="3465373" y="5024152"/>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87" name="Rectangle 86"/>
            <p:cNvSpPr/>
            <p:nvPr/>
          </p:nvSpPr>
          <p:spPr>
            <a:xfrm>
              <a:off x="4667155" y="2461720"/>
              <a:ext cx="1049823" cy="122064"/>
            </a:xfrm>
            <a:prstGeom prst="rect">
              <a:avLst/>
            </a:prstGeom>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cxnSp>
          <p:nvCxnSpPr>
            <p:cNvPr id="90" name="Straight Arrow Connector 89"/>
            <p:cNvCxnSpPr>
              <a:stCxn id="93" idx="1"/>
              <a:endCxn id="107" idx="5"/>
            </p:cNvCxnSpPr>
            <p:nvPr/>
          </p:nvCxnSpPr>
          <p:spPr>
            <a:xfrm flipH="1" flipV="1">
              <a:off x="5238102" y="2636591"/>
              <a:ext cx="651048" cy="1069921"/>
            </a:xfrm>
            <a:prstGeom prst="straightConnector1">
              <a:avLst/>
            </a:prstGeom>
            <a:ln w="127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5870082" y="3687444"/>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94" name="Sun 93"/>
            <p:cNvSpPr/>
            <p:nvPr/>
          </p:nvSpPr>
          <p:spPr>
            <a:xfrm rot="1134788">
              <a:off x="5906127" y="3691170"/>
              <a:ext cx="642942" cy="642942"/>
            </a:xfrm>
            <a:prstGeom prst="sun">
              <a:avLst/>
            </a:prstGeom>
            <a:solidFill>
              <a:schemeClr val="accent1"/>
            </a:solidFill>
            <a:ln w="3175">
              <a:solidFill>
                <a:srgbClr val="000000">
                  <a:alpha val="23922"/>
                </a:srgbClr>
              </a:solidFill>
            </a:ln>
            <a:effectLst/>
            <a:scene3d>
              <a:camera prst="orthographicFront"/>
              <a:lightRig rig="threePt" dir="t"/>
            </a:scene3d>
            <a:sp3d prstMaterial="dkEdge">
              <a:bevelT w="419100" h="44450"/>
            </a:sp3d>
          </p:spPr>
          <p:style>
            <a:lnRef idx="2">
              <a:schemeClr val="accent4">
                <a:shade val="50000"/>
              </a:schemeClr>
            </a:lnRef>
            <a:fillRef idx="1001">
              <a:schemeClr val="lt1"/>
            </a:fillRef>
            <a:effectRef idx="0">
              <a:schemeClr val="accent4"/>
            </a:effectRef>
            <a:fontRef idx="minor">
              <a:schemeClr val="lt1"/>
            </a:fontRef>
          </p:style>
          <p:txBody>
            <a:bodyPr rtlCol="0" anchor="ctr"/>
            <a:lstStyle/>
            <a:p>
              <a:pPr algn="ctr"/>
              <a:endParaRPr lang="bg-BG">
                <a:effectLst>
                  <a:reflection blurRad="6350" stA="60000" endA="900" endPos="58000" dir="5400000" sy="-100000" algn="bl" rotWithShape="0"/>
                </a:effectLst>
              </a:endParaRPr>
            </a:p>
          </p:txBody>
        </p:sp>
        <p:cxnSp>
          <p:nvCxnSpPr>
            <p:cNvPr id="97" name="Straight Arrow Connector 96"/>
            <p:cNvCxnSpPr>
              <a:stCxn id="112" idx="1"/>
              <a:endCxn id="98" idx="5"/>
            </p:cNvCxnSpPr>
            <p:nvPr/>
          </p:nvCxnSpPr>
          <p:spPr>
            <a:xfrm flipH="1" flipV="1">
              <a:off x="3092048" y="3238817"/>
              <a:ext cx="852202" cy="1735231"/>
            </a:xfrm>
            <a:prstGeom prst="straightConnector1">
              <a:avLst/>
            </a:prstGeom>
            <a:ln w="12700">
              <a:solidFill>
                <a:schemeClr val="tx1">
                  <a:lumMod val="65000"/>
                  <a:lumOff val="35000"/>
                </a:schemeClr>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2980910" y="3127681"/>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grpSp>
          <p:nvGrpSpPr>
            <p:cNvPr id="106" name="Group 105"/>
            <p:cNvGrpSpPr/>
            <p:nvPr/>
          </p:nvGrpSpPr>
          <p:grpSpPr>
            <a:xfrm rot="774754">
              <a:off x="2594931" y="2819750"/>
              <a:ext cx="410270" cy="298378"/>
              <a:chOff x="3192789" y="1005143"/>
              <a:chExt cx="785815" cy="571503"/>
            </a:xfrm>
          </p:grpSpPr>
          <p:sp>
            <p:nvSpPr>
              <p:cNvPr id="117" name="Isosceles Triangle 116"/>
              <p:cNvSpPr/>
              <p:nvPr/>
            </p:nvSpPr>
            <p:spPr>
              <a:xfrm rot="18039103">
                <a:off x="3299945" y="897987"/>
                <a:ext cx="571503" cy="78581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sp>
            <p:nvSpPr>
              <p:cNvPr id="118" name="Rectangle 117"/>
              <p:cNvSpPr/>
              <p:nvPr/>
            </p:nvSpPr>
            <p:spPr>
              <a:xfrm rot="1836285">
                <a:off x="3220084" y="1020162"/>
                <a:ext cx="373079" cy="3319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bg-BG"/>
              </a:p>
            </p:txBody>
          </p:sp>
        </p:grpSp>
        <p:sp>
          <p:nvSpPr>
            <p:cNvPr id="107" name="Oval 106"/>
            <p:cNvSpPr/>
            <p:nvPr/>
          </p:nvSpPr>
          <p:spPr>
            <a:xfrm>
              <a:off x="5126964" y="2525455"/>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112" name="Oval 111"/>
            <p:cNvSpPr/>
            <p:nvPr/>
          </p:nvSpPr>
          <p:spPr>
            <a:xfrm>
              <a:off x="3925182" y="4954980"/>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3" name="Rectangle 112"/>
                <p:cNvSpPr/>
                <p:nvPr/>
              </p:nvSpPr>
              <p:spPr>
                <a:xfrm>
                  <a:off x="5877129" y="3321257"/>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i="1">
                                <a:effectLst>
                                  <a:outerShdw blurRad="38100" dist="25400" dir="2700000" algn="tl">
                                    <a:srgbClr val="000000"/>
                                  </a:outerShdw>
                                </a:effectLst>
                                <a:latin typeface="Cambria Math"/>
                              </a:rPr>
                              <m:t>0</m:t>
                            </m:r>
                          </m:sub>
                        </m:sSub>
                      </m:oMath>
                    </m:oMathPara>
                  </a14:m>
                  <a:endParaRPr lang="en-GB" sz="2000" dirty="0"/>
                </a:p>
              </p:txBody>
            </p:sp>
          </mc:Choice>
          <mc:Fallback xmlns="">
            <p:sp>
              <p:nvSpPr>
                <p:cNvPr id="18" name="Rectangle 17"/>
                <p:cNvSpPr>
                  <a:spLocks noRot="1" noChangeAspect="1" noMove="1" noResize="1" noEditPoints="1" noAdjustHandles="1" noChangeArrowheads="1" noChangeShapeType="1" noTextEdit="1"/>
                </p:cNvSpPr>
                <p:nvPr/>
              </p:nvSpPr>
              <p:spPr>
                <a:xfrm>
                  <a:off x="5877129" y="3321257"/>
                  <a:ext cx="501676" cy="400110"/>
                </a:xfrm>
                <a:prstGeom prst="rect">
                  <a:avLst/>
                </a:prstGeom>
                <a:blipFill rotWithShape="1">
                  <a:blip r:embed="rId3"/>
                  <a:stretch>
                    <a:fillRect b="-106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4" name="Rectangle 113"/>
                <p:cNvSpPr/>
                <p:nvPr/>
              </p:nvSpPr>
              <p:spPr>
                <a:xfrm>
                  <a:off x="5056497" y="2097895"/>
                  <a:ext cx="4957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1</m:t>
                            </m:r>
                          </m:sub>
                        </m:sSub>
                      </m:oMath>
                    </m:oMathPara>
                  </a14:m>
                  <a:endParaRPr lang="en-GB" sz="2000" dirty="0"/>
                </a:p>
              </p:txBody>
            </p:sp>
          </mc:Choice>
          <mc:Fallback xmlns="">
            <p:sp>
              <p:nvSpPr>
                <p:cNvPr id="19" name="Rectangle 18"/>
                <p:cNvSpPr>
                  <a:spLocks noRot="1" noChangeAspect="1" noMove="1" noResize="1" noEditPoints="1" noAdjustHandles="1" noChangeArrowheads="1" noChangeShapeType="1" noTextEdit="1"/>
                </p:cNvSpPr>
                <p:nvPr/>
              </p:nvSpPr>
              <p:spPr>
                <a:xfrm>
                  <a:off x="5056497" y="2097895"/>
                  <a:ext cx="495713" cy="400110"/>
                </a:xfrm>
                <a:prstGeom prst="rect">
                  <a:avLst/>
                </a:prstGeom>
                <a:blipFill rotWithShape="1">
                  <a:blip r:embed="rId4"/>
                  <a:stretch>
                    <a:fillRect b="-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5" name="Rectangle 114"/>
                <p:cNvSpPr/>
                <p:nvPr/>
              </p:nvSpPr>
              <p:spPr>
                <a:xfrm>
                  <a:off x="3688124" y="5049589"/>
                  <a:ext cx="5016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2</m:t>
                            </m:r>
                          </m:sub>
                        </m:sSub>
                      </m:oMath>
                    </m:oMathPara>
                  </a14:m>
                  <a:endParaRPr lang="en-GB" sz="2000" dirty="0"/>
                </a:p>
              </p:txBody>
            </p:sp>
          </mc:Choice>
          <mc:Fallback xmlns="">
            <p:sp>
              <p:nvSpPr>
                <p:cNvPr id="20" name="Rectangle 19"/>
                <p:cNvSpPr>
                  <a:spLocks noRot="1" noChangeAspect="1" noMove="1" noResize="1" noEditPoints="1" noAdjustHandles="1" noChangeArrowheads="1" noChangeShapeType="1" noTextEdit="1"/>
                </p:cNvSpPr>
                <p:nvPr/>
              </p:nvSpPr>
              <p:spPr>
                <a:xfrm>
                  <a:off x="3688124" y="5049589"/>
                  <a:ext cx="501676" cy="400110"/>
                </a:xfrm>
                <a:prstGeom prst="rect">
                  <a:avLst/>
                </a:prstGeom>
                <a:blipFill rotWithShape="1">
                  <a:blip r:embed="rId5"/>
                  <a:stretch>
                    <a:fillRect b="-90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6" name="Rectangle 115"/>
                <p:cNvSpPr/>
                <p:nvPr/>
              </p:nvSpPr>
              <p:spPr>
                <a:xfrm>
                  <a:off x="2642988" y="3144916"/>
                  <a:ext cx="511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effectLst>
                                  <a:outerShdw blurRad="38100" dist="25400" dir="2700000" algn="tl">
                                    <a:srgbClr val="000000"/>
                                  </a:outerShdw>
                                </a:effectLst>
                                <a:latin typeface="Cambria Math"/>
                              </a:rPr>
                            </m:ctrlPr>
                          </m:sSubPr>
                          <m:e>
                            <m:r>
                              <m:rPr>
                                <m:nor/>
                              </m:rPr>
                              <a:rPr lang="en-US" sz="2000" b="1">
                                <a:effectLst>
                                  <a:outerShdw blurRad="38100" dist="25400" dir="2700000" algn="tl">
                                    <a:srgbClr val="000000"/>
                                  </a:outerShdw>
                                </a:effectLst>
                                <a:latin typeface="Cambria Math"/>
                              </a:rPr>
                              <m:t>x</m:t>
                            </m:r>
                          </m:e>
                          <m:sub>
                            <m:r>
                              <a:rPr lang="en-US" sz="2000" b="0" i="1" smtClean="0">
                                <a:effectLst>
                                  <a:outerShdw blurRad="38100" dist="25400" dir="2700000" algn="tl">
                                    <a:srgbClr val="000000"/>
                                  </a:outerShdw>
                                </a:effectLst>
                                <a:latin typeface="Cambria Math"/>
                              </a:rPr>
                              <m:t>3</m:t>
                            </m:r>
                          </m:sub>
                        </m:sSub>
                      </m:oMath>
                    </m:oMathPara>
                  </a14:m>
                  <a:endParaRPr lang="en-GB" sz="2000" dirty="0"/>
                </a:p>
              </p:txBody>
            </p:sp>
          </mc:Choice>
          <mc:Fallback xmlns="">
            <p:sp>
              <p:nvSpPr>
                <p:cNvPr id="21" name="Rectangle 20"/>
                <p:cNvSpPr>
                  <a:spLocks noRot="1" noChangeAspect="1" noMove="1" noResize="1" noEditPoints="1" noAdjustHandles="1" noChangeArrowheads="1" noChangeShapeType="1" noTextEdit="1"/>
                </p:cNvSpPr>
                <p:nvPr/>
              </p:nvSpPr>
              <p:spPr>
                <a:xfrm>
                  <a:off x="2642988" y="3144916"/>
                  <a:ext cx="511999" cy="400110"/>
                </a:xfrm>
                <a:prstGeom prst="rect">
                  <a:avLst/>
                </a:prstGeom>
                <a:blipFill rotWithShape="1">
                  <a:blip r:embed="rId6"/>
                  <a:stretch>
                    <a:fillRect b="-10769"/>
                  </a:stretch>
                </a:blipFill>
              </p:spPr>
              <p:txBody>
                <a:bodyPr/>
                <a:lstStyle/>
                <a:p>
                  <a:r>
                    <a:rPr lang="en-GB">
                      <a:noFill/>
                    </a:rPr>
                    <a:t> </a:t>
                  </a:r>
                </a:p>
              </p:txBody>
            </p:sp>
          </mc:Fallback>
        </mc:AlternateContent>
      </p:grpSp>
      <p:grpSp>
        <p:nvGrpSpPr>
          <p:cNvPr id="6" name="Group 5"/>
          <p:cNvGrpSpPr/>
          <p:nvPr/>
        </p:nvGrpSpPr>
        <p:grpSpPr>
          <a:xfrm>
            <a:off x="264666" y="5264160"/>
            <a:ext cx="8646904" cy="461666"/>
            <a:chOff x="264666" y="5264160"/>
            <a:chExt cx="8646904" cy="461666"/>
          </a:xfrm>
        </p:grpSpPr>
        <p:sp>
          <p:nvSpPr>
            <p:cNvPr id="119" name="TextBox 118"/>
            <p:cNvSpPr txBox="1"/>
            <p:nvPr/>
          </p:nvSpPr>
          <p:spPr>
            <a:xfrm>
              <a:off x="264666" y="5264160"/>
              <a:ext cx="4157884" cy="461665"/>
            </a:xfrm>
            <a:prstGeom prst="rect">
              <a:avLst/>
            </a:prstGeom>
            <a:solidFill>
              <a:schemeClr val="tx1">
                <a:alpha val="20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Bidirectional path tracing</a:t>
              </a:r>
              <a:endParaRPr lang="en-US" sz="2400" dirty="0">
                <a:effectLst>
                  <a:outerShdw blurRad="50800" dist="38100" dir="2700000" algn="tl" rotWithShape="0">
                    <a:prstClr val="black"/>
                  </a:outerShdw>
                </a:effectLst>
                <a:latin typeface="+mn-lt"/>
              </a:endParaRPr>
            </a:p>
          </p:txBody>
        </p:sp>
        <p:sp>
          <p:nvSpPr>
            <p:cNvPr id="127" name="TextBox 126"/>
            <p:cNvSpPr txBox="1"/>
            <p:nvPr/>
          </p:nvSpPr>
          <p:spPr>
            <a:xfrm>
              <a:off x="4753686" y="5264161"/>
              <a:ext cx="4157884" cy="461665"/>
            </a:xfrm>
            <a:prstGeom prst="rect">
              <a:avLst/>
            </a:prstGeom>
            <a:solidFill>
              <a:schemeClr val="tx1">
                <a:alpha val="20000"/>
              </a:schemeClr>
            </a:solidFill>
          </p:spPr>
          <p:txBody>
            <a:bodyPr wrap="square" rtlCol="0">
              <a:spAutoFit/>
            </a:bodyPr>
            <a:lstStyle/>
            <a:p>
              <a:pPr algn="ctr"/>
              <a:r>
                <a:rPr lang="en-US" sz="2400" dirty="0" smtClean="0">
                  <a:effectLst>
                    <a:outerShdw blurRad="50800" dist="38100" dir="2700000" algn="tl" rotWithShape="0">
                      <a:prstClr val="black"/>
                    </a:outerShdw>
                  </a:effectLst>
                  <a:latin typeface="+mn-lt"/>
                </a:rPr>
                <a:t>Photon mapping</a:t>
              </a:r>
              <a:endParaRPr lang="en-US" sz="2400" dirty="0">
                <a:effectLst>
                  <a:outerShdw blurRad="50800" dist="38100" dir="2700000" algn="tl" rotWithShape="0">
                    <a:prstClr val="black"/>
                  </a:outerShdw>
                </a:effectLst>
                <a:latin typeface="+mn-lt"/>
              </a:endParaRPr>
            </a:p>
          </p:txBody>
        </p:sp>
      </p:grpSp>
      <p:grpSp>
        <p:nvGrpSpPr>
          <p:cNvPr id="47" name="Group 46"/>
          <p:cNvGrpSpPr/>
          <p:nvPr/>
        </p:nvGrpSpPr>
        <p:grpSpPr>
          <a:xfrm>
            <a:off x="172483" y="970959"/>
            <a:ext cx="1222357" cy="495172"/>
            <a:chOff x="611560" y="1244064"/>
            <a:chExt cx="1222357" cy="495172"/>
          </a:xfrm>
        </p:grpSpPr>
        <p:sp>
          <p:nvSpPr>
            <p:cNvPr id="50" name="Oval 49"/>
            <p:cNvSpPr/>
            <p:nvPr/>
          </p:nvSpPr>
          <p:spPr>
            <a:xfrm>
              <a:off x="611560" y="1528163"/>
              <a:ext cx="130206" cy="130204"/>
            </a:xfrm>
            <a:prstGeom prst="ellipse">
              <a:avLst/>
            </a:prstGeom>
            <a:solidFill>
              <a:schemeClr val="tx1"/>
            </a:solidFill>
            <a:ln w="38100">
              <a:solidFill>
                <a:srgbClr val="2FA641"/>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1" name="Oval 50"/>
            <p:cNvSpPr/>
            <p:nvPr/>
          </p:nvSpPr>
          <p:spPr>
            <a:xfrm>
              <a:off x="611560" y="1309990"/>
              <a:ext cx="130206" cy="130204"/>
            </a:xfrm>
            <a:prstGeom prst="ellipse">
              <a:avLst/>
            </a:prstGeom>
            <a:solidFill>
              <a:schemeClr val="tx1"/>
            </a:solidFill>
            <a:ln w="38100">
              <a:solidFill>
                <a:srgbClr val="C00000"/>
              </a:solidFill>
            </a:ln>
            <a:effectLst>
              <a:outerShdw blurRad="50800" dir="7740000" algn="t" rotWithShape="0">
                <a:srgbClr val="000000">
                  <a:alpha val="80000"/>
                </a:srgbClr>
              </a:outerShdw>
              <a:softEdge rad="0"/>
            </a:effectLst>
            <a:scene3d>
              <a:camera prst="orthographicFront"/>
              <a:lightRig rig="threePt" dir="t">
                <a:rot lat="0" lon="0" rev="1800000"/>
              </a:lightRig>
            </a:scene3d>
            <a:sp3d prstMaterial="matte"/>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
          <p:nvSpPr>
            <p:cNvPr id="52" name="TextBox 51"/>
            <p:cNvSpPr txBox="1"/>
            <p:nvPr/>
          </p:nvSpPr>
          <p:spPr>
            <a:xfrm>
              <a:off x="745734" y="1244064"/>
              <a:ext cx="910377" cy="276999"/>
            </a:xfrm>
            <a:prstGeom prst="rect">
              <a:avLst/>
            </a:prstGeom>
            <a:noFill/>
          </p:spPr>
          <p:txBody>
            <a:bodyPr wrap="none" rtlCol="0">
              <a:spAutoFit/>
            </a:bodyPr>
            <a:lstStyle/>
            <a:p>
              <a:r>
                <a:rPr lang="en-US" sz="1200" dirty="0" smtClean="0">
                  <a:latin typeface="+mn-lt"/>
                </a:rPr>
                <a:t>Light vertex</a:t>
              </a:r>
              <a:endParaRPr lang="en-US" sz="1200" dirty="0">
                <a:latin typeface="+mn-lt"/>
              </a:endParaRPr>
            </a:p>
          </p:txBody>
        </p:sp>
        <p:sp>
          <p:nvSpPr>
            <p:cNvPr id="53" name="TextBox 52"/>
            <p:cNvSpPr txBox="1"/>
            <p:nvPr/>
          </p:nvSpPr>
          <p:spPr>
            <a:xfrm>
              <a:off x="745734" y="1462237"/>
              <a:ext cx="1088183" cy="276999"/>
            </a:xfrm>
            <a:prstGeom prst="rect">
              <a:avLst/>
            </a:prstGeom>
            <a:noFill/>
          </p:spPr>
          <p:txBody>
            <a:bodyPr wrap="none" rtlCol="0">
              <a:spAutoFit/>
            </a:bodyPr>
            <a:lstStyle/>
            <a:p>
              <a:r>
                <a:rPr lang="en-US" sz="1200" dirty="0" smtClean="0">
                  <a:latin typeface="+mn-lt"/>
                </a:rPr>
                <a:t>Camera vertex</a:t>
              </a:r>
              <a:endParaRPr lang="en-US" sz="1200" dirty="0">
                <a:latin typeface="+mn-lt"/>
              </a:endParaRPr>
            </a:p>
          </p:txBody>
        </p:sp>
      </p:grpSp>
    </p:spTree>
    <p:extLst>
      <p:ext uri="{BB962C8B-B14F-4D97-AF65-F5344CB8AC3E}">
        <p14:creationId xmlns:p14="http://schemas.microsoft.com/office/powerpoint/2010/main" val="99523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 0 L 0.25 0 E" pathEditMode="relative" ptsTypes="">
                                      <p:cBhvr>
                                        <p:cTn id="6" dur="1300" fill="hold"/>
                                        <p:tgtEl>
                                          <p:spTgt spid="4"/>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2.22222E-6 -2.96296E-6 L -0.24132 -2.96296E-6 " pathEditMode="relative" rAng="0" ptsTypes="AA">
                                      <p:cBhvr>
                                        <p:cTn id="8" dur="1300" fill="hold"/>
                                        <p:tgtEl>
                                          <p:spTgt spid="66"/>
                                        </p:tgtEl>
                                        <p:attrNameLst>
                                          <p:attrName>ppt_x</p:attrName>
                                          <p:attrName>ppt_y</p:attrName>
                                        </p:attrNameLst>
                                      </p:cBhvr>
                                      <p:rCtr x="-12066" y="0"/>
                                    </p:animMotion>
                                  </p:childTnLst>
                                </p:cTn>
                              </p:par>
                            </p:childTnLst>
                          </p:cTn>
                        </p:par>
                        <p:par>
                          <p:cTn id="9" fill="hold">
                            <p:stCondLst>
                              <p:cond delay="13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Title">
  <a:themeElements>
    <a:clrScheme name="Iliyan Dark">
      <a:dk1>
        <a:srgbClr val="000000"/>
      </a:dk1>
      <a:lt1>
        <a:sysClr val="window" lastClr="FFFFFF"/>
      </a:lt1>
      <a:dk2>
        <a:srgbClr val="666666"/>
      </a:dk2>
      <a:lt2>
        <a:srgbClr val="D2D2D2"/>
      </a:lt2>
      <a:accent1>
        <a:srgbClr val="FFC000"/>
      </a:accent1>
      <a:accent2>
        <a:srgbClr val="C3DCFF"/>
      </a:accent2>
      <a:accent3>
        <a:srgbClr val="87BAFF"/>
      </a:accent3>
      <a:accent4>
        <a:srgbClr val="FFC000"/>
      </a:accent4>
      <a:accent5>
        <a:srgbClr val="005BD3"/>
      </a:accent5>
      <a:accent6>
        <a:srgbClr val="00349E"/>
      </a:accent6>
      <a:hlink>
        <a:srgbClr val="FFC000"/>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spDef>
      <a:spPr>
        <a:gradFill flip="none" rotWithShape="1">
          <a:gsLst>
            <a:gs pos="0">
              <a:srgbClr val="275A96"/>
            </a:gs>
            <a:gs pos="55000">
              <a:srgbClr val="306BB1"/>
            </a:gs>
            <a:gs pos="100000">
              <a:srgbClr val="3A7ECF"/>
            </a:gs>
          </a:gsLst>
          <a:lin ang="16200000" scaled="0"/>
          <a:tileRect/>
        </a:gra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a:spPr>
      <a:bodyPr rtlCol="0" anchor="ctr"/>
      <a:lstStyle>
        <a:defPPr algn="ctr">
          <a:defRPr/>
        </a:defPPr>
      </a:lstStyle>
      <a:style>
        <a:lnRef idx="1">
          <a:schemeClr val="accent6"/>
        </a:lnRef>
        <a:fillRef idx="3">
          <a:schemeClr val="accent6"/>
        </a:fillRef>
        <a:effectRef idx="2">
          <a:schemeClr val="accent6"/>
        </a:effectRef>
        <a:fontRef idx="minor">
          <a:schemeClr val="lt1"/>
        </a:fontRef>
      </a:style>
    </a:spDef>
    <a:lnDef>
      <a:spPr>
        <a:ln w="25400">
          <a:solidFill>
            <a:schemeClr val="tx1"/>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Inner slides">
  <a:themeElements>
    <a:clrScheme name="Iliyan Dark">
      <a:dk1>
        <a:srgbClr val="000000"/>
      </a:dk1>
      <a:lt1>
        <a:sysClr val="window" lastClr="FFFFFF"/>
      </a:lt1>
      <a:dk2>
        <a:srgbClr val="666666"/>
      </a:dk2>
      <a:lt2>
        <a:srgbClr val="D2D2D2"/>
      </a:lt2>
      <a:accent1>
        <a:srgbClr val="FFC000"/>
      </a:accent1>
      <a:accent2>
        <a:srgbClr val="C3DCFF"/>
      </a:accent2>
      <a:accent3>
        <a:srgbClr val="87BAFF"/>
      </a:accent3>
      <a:accent4>
        <a:srgbClr val="FFC000"/>
      </a:accent4>
      <a:accent5>
        <a:srgbClr val="005BD3"/>
      </a:accent5>
      <a:accent6>
        <a:srgbClr val="00349E"/>
      </a:accent6>
      <a:hlink>
        <a:srgbClr val="FFC000"/>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spDef>
      <a:spPr>
        <a:solidFill>
          <a:schemeClr val="accent5">
            <a:lumMod val="40000"/>
            <a:lumOff val="60000"/>
          </a:schemeClr>
        </a:soli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a:spPr>
      <a:bodyPr rtlCol="0" anchor="ctr"/>
      <a:lstStyle>
        <a:defPPr algn="ctr">
          <a:defRPr>
            <a:solidFill>
              <a:schemeClr val="tx1"/>
            </a:solidFill>
          </a:defRPr>
        </a:defPPr>
      </a:lstStyle>
      <a:style>
        <a:lnRef idx="1">
          <a:schemeClr val="accent6"/>
        </a:lnRef>
        <a:fillRef idx="3">
          <a:schemeClr val="accent6"/>
        </a:fillRef>
        <a:effectRef idx="2">
          <a:schemeClr val="accent6"/>
        </a:effectRef>
        <a:fontRef idx="minor">
          <a:schemeClr val="lt1"/>
        </a:fontRef>
      </a:style>
    </a:spDef>
    <a:lnDef>
      <a:spPr>
        <a:ln w="25400">
          <a:solidFill>
            <a:schemeClr val="tx1"/>
          </a:solidFill>
          <a:tailEnd type="none"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Misc">
  <a:themeElements>
    <a:clrScheme name="Iliyan Dark">
      <a:dk1>
        <a:srgbClr val="000000"/>
      </a:dk1>
      <a:lt1>
        <a:sysClr val="window" lastClr="FFFFFF"/>
      </a:lt1>
      <a:dk2>
        <a:srgbClr val="666666"/>
      </a:dk2>
      <a:lt2>
        <a:srgbClr val="D2D2D2"/>
      </a:lt2>
      <a:accent1>
        <a:srgbClr val="FFC000"/>
      </a:accent1>
      <a:accent2>
        <a:srgbClr val="C3DCFF"/>
      </a:accent2>
      <a:accent3>
        <a:srgbClr val="87BAFF"/>
      </a:accent3>
      <a:accent4>
        <a:srgbClr val="FFC000"/>
      </a:accent4>
      <a:accent5>
        <a:srgbClr val="005BD3"/>
      </a:accent5>
      <a:accent6>
        <a:srgbClr val="00349E"/>
      </a:accent6>
      <a:hlink>
        <a:srgbClr val="FFC000"/>
      </a:hlink>
      <a:folHlink>
        <a:srgbClr val="FFC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spDef>
      <a:spPr>
        <a:gradFill flip="none" rotWithShape="1">
          <a:gsLst>
            <a:gs pos="0">
              <a:srgbClr val="275A96"/>
            </a:gs>
            <a:gs pos="55000">
              <a:srgbClr val="306BB1"/>
            </a:gs>
            <a:gs pos="100000">
              <a:srgbClr val="3A7ECF"/>
            </a:gs>
          </a:gsLst>
          <a:lin ang="16200000" scaled="0"/>
          <a:tileRect/>
        </a:gradFill>
        <a:ln>
          <a:noFill/>
        </a:ln>
        <a:effectLst>
          <a:outerShdw blurRad="50800" dist="38100" dir="7740000" algn="t" rotWithShape="0">
            <a:srgbClr val="000000">
              <a:alpha val="60000"/>
            </a:srgbClr>
          </a:outerShdw>
        </a:effectLst>
        <a:scene3d>
          <a:camera prst="orthographicFront"/>
          <a:lightRig rig="threePt" dir="t">
            <a:rot lat="0" lon="0" rev="1800000"/>
          </a:lightRig>
        </a:scene3d>
        <a:sp3d prstMaterial="matte">
          <a:bevelT h="20320"/>
        </a:sp3d>
      </a:spPr>
      <a:bodyPr rtlCol="0" anchor="ctr"/>
      <a:lstStyle>
        <a:defPPr algn="ctr">
          <a:defRPr/>
        </a:defPPr>
      </a:lstStyle>
      <a:style>
        <a:lnRef idx="1">
          <a:schemeClr val="accent6"/>
        </a:lnRef>
        <a:fillRef idx="3">
          <a:schemeClr val="accent6"/>
        </a:fillRef>
        <a:effectRef idx="2">
          <a:schemeClr val="accent6"/>
        </a:effectRef>
        <a:fontRef idx="minor">
          <a:schemeClr val="lt1"/>
        </a:fontRef>
      </a:style>
    </a:spDef>
    <a:lnDef>
      <a:spPr>
        <a:ln w="25400">
          <a:solidFill>
            <a:schemeClr val="tx1"/>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37768</TotalTime>
  <Words>3486</Words>
  <Application>Microsoft Office PowerPoint</Application>
  <PresentationFormat>On-screen Show (4:3)</PresentationFormat>
  <Paragraphs>307</Paragraphs>
  <Slides>26</Slides>
  <Notes>25</Notes>
  <HiddenSlides>0</HiddenSlides>
  <MMClips>0</MMClip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1_Title</vt:lpstr>
      <vt:lpstr>1_Inner slides</vt:lpstr>
      <vt:lpstr>Misc</vt:lpstr>
      <vt:lpstr>Combining Photon Mapping and Bidirectional Path Tracing</vt:lpstr>
      <vt:lpstr>PowerPoint Presentation</vt:lpstr>
      <vt:lpstr>PowerPoint Presentation</vt:lpstr>
      <vt:lpstr>PowerPoint Presentation</vt:lpstr>
      <vt:lpstr>BPT vs PM</vt:lpstr>
      <vt:lpstr>Overview</vt:lpstr>
      <vt:lpstr>Bidirectional MC path sampling</vt:lpstr>
      <vt:lpstr>Bidirectional MC path sampling</vt:lpstr>
      <vt:lpstr>Bidirectional MC path sampling</vt:lpstr>
      <vt:lpstr>Bidirectional MC path sampling</vt:lpstr>
      <vt:lpstr>Extended path space [Hachisuka et al. 2012]</vt:lpstr>
      <vt:lpstr>Vertex merging [Georgiev et al. 2012]</vt:lpstr>
      <vt:lpstr>Available sampling techniques</vt:lpstr>
      <vt:lpstr>Technique comparison</vt:lpstr>
      <vt:lpstr>Vertex connection &amp; merging (VCM)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 up</vt:lpstr>
      <vt:lpstr>PowerPoint Presentation</vt:lpstr>
      <vt:lpstr>Extention to participating media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Sampling for Progressive Global Illumination</dc:title>
  <dc:creator>Iliyan</dc:creator>
  <cp:lastModifiedBy>Iliyan Georgiev</cp:lastModifiedBy>
  <cp:revision>1588</cp:revision>
  <dcterms:created xsi:type="dcterms:W3CDTF">2008-08-05T00:16:11Z</dcterms:created>
  <dcterms:modified xsi:type="dcterms:W3CDTF">2014-09-11T20:58:08Z</dcterms:modified>
</cp:coreProperties>
</file>